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6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F37E5-94DF-49FF-A120-3BAE563E608A}" v="19" dt="2024-08-28T04:38:51.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883977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4026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4163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78517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5898F52-2787-4BA2-BBBC-9395E9F86D50}"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182984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5898F52-2787-4BA2-BBBC-9395E9F86D50}" type="datetimeFigureOut">
              <a:rPr lang="en-US" smtClean="0"/>
              <a:t>8/27/2024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8038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5898F52-2787-4BA2-BBBC-9395E9F86D50}" type="datetimeFigureOut">
              <a:rPr lang="en-US" smtClean="0"/>
              <a:pPr/>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821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5303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6751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5898F52-2787-4BA2-BBBC-9395E9F86D50}" type="datetimeFigureOut">
              <a:rPr lang="en-US" smtClean="0"/>
              <a:t>8/27/2024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559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5898F52-2787-4BA2-BBBC-9395E9F86D50}" type="datetimeFigureOut">
              <a:rPr lang="en-US" smtClean="0"/>
              <a:t>8/27/2024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4822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898F52-2787-4BA2-BBBC-9395E9F86D50}" type="datetimeFigureOut">
              <a:rPr lang="en-US" smtClean="0"/>
              <a:pPr/>
              <a:t>8/27/2024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19311669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com/shorts/kl85ur-2BpA?si=3wqUu5OjCqb-n17a"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kist.com/free-photo-iqlf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inistry-to-children.com/count-the-cost-sermon/"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zyryphocastria.deviantart.com/art/Deep-Thought-13726954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Old wrinkled hands with some coins">
            <a:extLst>
              <a:ext uri="{FF2B5EF4-FFF2-40B4-BE49-F238E27FC236}">
                <a16:creationId xmlns:a16="http://schemas.microsoft.com/office/drawing/2014/main" id="{9CFC5ADB-48A2-C7EE-A8AB-A74D680AC4E4}"/>
              </a:ext>
            </a:extLst>
          </p:cNvPr>
          <p:cNvPicPr>
            <a:picLocks noChangeAspect="1"/>
          </p:cNvPicPr>
          <p:nvPr/>
        </p:nvPicPr>
        <p:blipFill rotWithShape="1">
          <a:blip r:embed="rId2"/>
          <a:srcRect b="15717"/>
          <a:stretch/>
        </p:blipFill>
        <p:spPr>
          <a:xfrm>
            <a:off x="9" y="-1119"/>
            <a:ext cx="12191982" cy="6859119"/>
          </a:xfrm>
          <a:prstGeom prst="rect">
            <a:avLst/>
          </a:prstGeom>
        </p:spPr>
      </p:pic>
      <p:sp>
        <p:nvSpPr>
          <p:cNvPr id="3" name="Subtitle 2">
            <a:extLst>
              <a:ext uri="{FF2B5EF4-FFF2-40B4-BE49-F238E27FC236}">
                <a16:creationId xmlns:a16="http://schemas.microsoft.com/office/drawing/2014/main" id="{9AE8D124-7E29-BF45-4380-B081D515CEC2}"/>
              </a:ext>
            </a:extLst>
          </p:cNvPr>
          <p:cNvSpPr>
            <a:spLocks noGrp="1"/>
          </p:cNvSpPr>
          <p:nvPr>
            <p:ph type="subTitle" idx="1"/>
          </p:nvPr>
        </p:nvSpPr>
        <p:spPr>
          <a:xfrm>
            <a:off x="3141260" y="5786651"/>
            <a:ext cx="5909481" cy="811373"/>
          </a:xfrm>
        </p:spPr>
        <p:txBody>
          <a:bodyPr>
            <a:normAutofit/>
          </a:bodyPr>
          <a:lstStyle/>
          <a:p>
            <a:r>
              <a:rPr lang="en-US" i="1" dirty="0">
                <a:solidFill>
                  <a:srgbClr val="FFFFFF"/>
                </a:solidFill>
              </a:rPr>
              <a:t>By Follow God Ministries</a:t>
            </a:r>
          </a:p>
        </p:txBody>
      </p:sp>
      <p:sp>
        <p:nvSpPr>
          <p:cNvPr id="6" name="Title 5">
            <a:extLst>
              <a:ext uri="{FF2B5EF4-FFF2-40B4-BE49-F238E27FC236}">
                <a16:creationId xmlns:a16="http://schemas.microsoft.com/office/drawing/2014/main" id="{E316E52A-4038-149C-4EB8-FCC493E7AFD1}"/>
              </a:ext>
            </a:extLst>
          </p:cNvPr>
          <p:cNvSpPr>
            <a:spLocks noGrp="1"/>
          </p:cNvSpPr>
          <p:nvPr>
            <p:ph type="ctrTitle"/>
          </p:nvPr>
        </p:nvSpPr>
        <p:spPr/>
        <p:txBody>
          <a:bodyPr/>
          <a:lstStyle/>
          <a:p>
            <a:r>
              <a:rPr lang="en-US" dirty="0"/>
              <a:t>Count the cost</a:t>
            </a:r>
          </a:p>
        </p:txBody>
      </p:sp>
    </p:spTree>
    <p:extLst>
      <p:ext uri="{BB962C8B-B14F-4D97-AF65-F5344CB8AC3E}">
        <p14:creationId xmlns:p14="http://schemas.microsoft.com/office/powerpoint/2010/main" val="34679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D9874-7007-34BA-E014-CDF85EB47093}"/>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Reality of Christianity (cont’d)</a:t>
            </a:r>
          </a:p>
        </p:txBody>
      </p:sp>
      <p:sp>
        <p:nvSpPr>
          <p:cNvPr id="3" name="Content Placeholder 2">
            <a:extLst>
              <a:ext uri="{FF2B5EF4-FFF2-40B4-BE49-F238E27FC236}">
                <a16:creationId xmlns:a16="http://schemas.microsoft.com/office/drawing/2014/main" id="{2774A910-A717-E86A-E696-5BFF7405D047}"/>
              </a:ext>
            </a:extLst>
          </p:cNvPr>
          <p:cNvSpPr>
            <a:spLocks noGrp="1"/>
          </p:cNvSpPr>
          <p:nvPr>
            <p:ph sz="half" idx="1"/>
          </p:nvPr>
        </p:nvSpPr>
        <p:spPr>
          <a:xfrm>
            <a:off x="804672" y="2640692"/>
            <a:ext cx="5925310" cy="3255252"/>
          </a:xfrm>
        </p:spPr>
        <p:txBody>
          <a:bodyPr vert="horz" lIns="91440" tIns="45720" rIns="91440" bIns="45720" rtlCol="0">
            <a:normAutofit/>
          </a:bodyPr>
          <a:lstStyle/>
          <a:p>
            <a:endParaRPr lang="en-US" dirty="0"/>
          </a:p>
          <a:p>
            <a:r>
              <a:rPr lang="en-US" b="0" i="0" dirty="0">
                <a:effectLst/>
                <a:highlight>
                  <a:srgbClr val="FFFFFF"/>
                </a:highlight>
              </a:rPr>
              <a:t>Dr. </a:t>
            </a:r>
            <a:r>
              <a:rPr lang="en-US" b="1" i="0" dirty="0">
                <a:effectLst/>
                <a:highlight>
                  <a:srgbClr val="FFFFFF"/>
                </a:highlight>
              </a:rPr>
              <a:t>Jordan</a:t>
            </a:r>
            <a:r>
              <a:rPr lang="en-US" b="0" i="0" dirty="0">
                <a:effectLst/>
                <a:highlight>
                  <a:srgbClr val="FFFFFF"/>
                </a:highlight>
              </a:rPr>
              <a:t> B. </a:t>
            </a:r>
            <a:r>
              <a:rPr lang="en-US" b="1" i="0" dirty="0">
                <a:effectLst/>
                <a:highlight>
                  <a:srgbClr val="FFFFFF"/>
                </a:highlight>
              </a:rPr>
              <a:t>Peterson</a:t>
            </a:r>
          </a:p>
          <a:p>
            <a:pPr marL="0"/>
            <a:r>
              <a:rPr lang="en-US" dirty="0">
                <a:highlight>
                  <a:srgbClr val="FFFFFF"/>
                </a:highlight>
              </a:rPr>
              <a:t> </a:t>
            </a:r>
            <a:r>
              <a:rPr lang="en-US" b="0" i="0" dirty="0">
                <a:effectLst/>
                <a:highlight>
                  <a:srgbClr val="FFFFFF"/>
                </a:highlight>
              </a:rPr>
              <a:t> A renowned psychologist, author, and online educator.</a:t>
            </a:r>
          </a:p>
          <a:p>
            <a:pPr marL="0"/>
            <a:r>
              <a:rPr lang="en-US" dirty="0">
                <a:highlight>
                  <a:srgbClr val="FFFFFF"/>
                </a:highlight>
              </a:rPr>
              <a:t>Thoughts a being a Christian</a:t>
            </a:r>
            <a:endParaRPr lang="en-US" dirty="0"/>
          </a:p>
          <a:p>
            <a:r>
              <a:rPr lang="en-US" dirty="0">
                <a:solidFill>
                  <a:srgbClr val="002060"/>
                </a:solidFill>
                <a:hlinkClick r:id="rId2">
                  <a:extLst>
                    <a:ext uri="{A12FA001-AC4F-418D-AE19-62706E023703}">
                      <ahyp:hlinkClr xmlns:ahyp="http://schemas.microsoft.com/office/drawing/2018/hyperlinkcolor" val="tx"/>
                    </a:ext>
                  </a:extLst>
                </a:hlinkClick>
              </a:rPr>
              <a:t>https://youtube.com/shorts/kl85ur-2BpA?si=3wqUu5OjCqb-n17a</a:t>
            </a:r>
            <a:endParaRPr lang="en-US" dirty="0">
              <a:solidFill>
                <a:srgbClr val="002060"/>
              </a:solidFill>
            </a:endParaRPr>
          </a:p>
          <a:p>
            <a:r>
              <a:rPr lang="en-US" dirty="0"/>
              <a:t>* narrow road</a:t>
            </a:r>
          </a:p>
        </p:txBody>
      </p:sp>
      <p:pic>
        <p:nvPicPr>
          <p:cNvPr id="7" name="Content Placeholder 6" descr="A person in a suit and tie">
            <a:extLst>
              <a:ext uri="{FF2B5EF4-FFF2-40B4-BE49-F238E27FC236}">
                <a16:creationId xmlns:a16="http://schemas.microsoft.com/office/drawing/2014/main" id="{C7FDB8B9-D3C2-4F58-09E6-9D17B196B1F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7908"/>
          <a:stretch/>
        </p:blipFill>
        <p:spPr>
          <a:xfrm>
            <a:off x="7534654" y="10"/>
            <a:ext cx="4657345" cy="6857990"/>
          </a:xfrm>
          <a:prstGeom prst="rect">
            <a:avLst/>
          </a:prstGeom>
        </p:spPr>
      </p:pic>
    </p:spTree>
    <p:extLst>
      <p:ext uri="{BB962C8B-B14F-4D97-AF65-F5344CB8AC3E}">
        <p14:creationId xmlns:p14="http://schemas.microsoft.com/office/powerpoint/2010/main" val="127063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05769D-E022-95BE-CD0F-A14878A0E98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Laying the foundation</a:t>
            </a:r>
          </a:p>
        </p:txBody>
      </p:sp>
      <p:sp>
        <p:nvSpPr>
          <p:cNvPr id="6" name="Content Placeholder 5">
            <a:extLst>
              <a:ext uri="{FF2B5EF4-FFF2-40B4-BE49-F238E27FC236}">
                <a16:creationId xmlns:a16="http://schemas.microsoft.com/office/drawing/2014/main" id="{EE2D9900-7C4C-8019-E7EF-5EB4E3ADF617}"/>
              </a:ext>
            </a:extLst>
          </p:cNvPr>
          <p:cNvSpPr>
            <a:spLocks noGrp="1"/>
          </p:cNvSpPr>
          <p:nvPr>
            <p:ph idx="1"/>
          </p:nvPr>
        </p:nvSpPr>
        <p:spPr/>
        <p:txBody>
          <a:bodyPr>
            <a:noAutofit/>
          </a:bodyPr>
          <a:lstStyle/>
          <a:p>
            <a:pPr marL="0" indent="0" algn="ctr">
              <a:buNone/>
            </a:pPr>
            <a:r>
              <a:rPr lang="en-US" sz="2800" b="0" i="0" dirty="0">
                <a:solidFill>
                  <a:srgbClr val="000000"/>
                </a:solidFill>
                <a:effectLst/>
                <a:latin typeface="STXingkai" panose="020B0503020204020204" pitchFamily="2" charset="-122"/>
                <a:ea typeface="STXingkai" panose="020B0503020204020204" pitchFamily="2" charset="-122"/>
              </a:rPr>
              <a:t>God has the plan for your entire life, even the details</a:t>
            </a:r>
          </a:p>
          <a:p>
            <a:pPr algn="l"/>
            <a:r>
              <a:rPr lang="en-US" sz="2000" b="0" i="0" dirty="0">
                <a:solidFill>
                  <a:srgbClr val="000000"/>
                </a:solidFill>
                <a:effectLst/>
                <a:latin typeface="system-ui"/>
              </a:rPr>
              <a:t>Jeremiah 29:11</a:t>
            </a:r>
          </a:p>
          <a:p>
            <a:pPr marL="0" indent="0" algn="l">
              <a:buNone/>
            </a:pPr>
            <a:r>
              <a:rPr lang="en-US" sz="2000" b="1" i="0" baseline="30000" dirty="0">
                <a:solidFill>
                  <a:srgbClr val="000000"/>
                </a:solidFill>
                <a:effectLst/>
                <a:latin typeface="system-ui"/>
              </a:rPr>
              <a:t>11 </a:t>
            </a:r>
            <a:r>
              <a:rPr lang="en-US" sz="2000" b="0" i="0" dirty="0">
                <a:solidFill>
                  <a:srgbClr val="000000"/>
                </a:solidFill>
                <a:effectLst/>
                <a:latin typeface="system-ui"/>
              </a:rPr>
              <a:t>For I know the plans I have for you,” declares the </a:t>
            </a:r>
            <a:r>
              <a:rPr lang="en-US" sz="2000" b="0" i="0" cap="small" dirty="0">
                <a:solidFill>
                  <a:srgbClr val="000000"/>
                </a:solidFill>
                <a:effectLst/>
                <a:latin typeface="system-ui"/>
              </a:rPr>
              <a:t>Lord</a:t>
            </a:r>
            <a:r>
              <a:rPr lang="en-US" sz="2000" b="0" i="0" dirty="0">
                <a:solidFill>
                  <a:srgbClr val="000000"/>
                </a:solidFill>
                <a:effectLst/>
                <a:latin typeface="system-ui"/>
              </a:rPr>
              <a:t>, “plans to prosper you and not to harm you, plans to give you hope and a future.</a:t>
            </a:r>
          </a:p>
          <a:p>
            <a:r>
              <a:rPr lang="en-US" sz="2000" b="0" i="0" dirty="0">
                <a:solidFill>
                  <a:srgbClr val="001320"/>
                </a:solidFill>
                <a:effectLst/>
                <a:highlight>
                  <a:srgbClr val="FFFFFF"/>
                </a:highlight>
                <a:latin typeface="Roboto" panose="02000000000000000000" pitchFamily="2" charset="0"/>
              </a:rPr>
              <a:t>Psalm 37</a:t>
            </a:r>
          </a:p>
          <a:p>
            <a:pPr marL="0" indent="0">
              <a:buNone/>
            </a:pPr>
            <a:r>
              <a:rPr lang="en-US" sz="2000" b="0" i="0" dirty="0">
                <a:solidFill>
                  <a:srgbClr val="001320"/>
                </a:solidFill>
                <a:effectLst/>
                <a:highlight>
                  <a:srgbClr val="FFFFFF"/>
                </a:highlight>
                <a:latin typeface="Roboto" panose="02000000000000000000" pitchFamily="2" charset="0"/>
              </a:rPr>
              <a:t>The LORD directs the steps of the godly. He delights in every detail of their lives.</a:t>
            </a:r>
          </a:p>
          <a:p>
            <a:r>
              <a:rPr lang="en-US" sz="2000" b="0" i="0" dirty="0">
                <a:solidFill>
                  <a:srgbClr val="040C28"/>
                </a:solidFill>
                <a:effectLst/>
                <a:highlight>
                  <a:srgbClr val="FFFFFF"/>
                </a:highlight>
                <a:latin typeface="Google Sans"/>
              </a:rPr>
              <a:t>Romans 8:14-17</a:t>
            </a:r>
            <a:r>
              <a:rPr lang="en-US" sz="2000" b="0" i="0" dirty="0">
                <a:solidFill>
                  <a:srgbClr val="202124"/>
                </a:solidFill>
                <a:effectLst/>
                <a:highlight>
                  <a:srgbClr val="FFFFFF"/>
                </a:highlight>
                <a:latin typeface="Google Sans"/>
              </a:rPr>
              <a:t> </a:t>
            </a:r>
          </a:p>
          <a:p>
            <a:pPr marL="0" indent="0">
              <a:buNone/>
            </a:pPr>
            <a:r>
              <a:rPr lang="en-US" sz="2000" b="0" i="0" dirty="0">
                <a:solidFill>
                  <a:srgbClr val="202124"/>
                </a:solidFill>
                <a:effectLst/>
                <a:highlight>
                  <a:srgbClr val="FFFFFF"/>
                </a:highlight>
                <a:latin typeface="Google Sans"/>
              </a:rPr>
              <a:t>For all who are led by the Spirit of God are children of God.</a:t>
            </a:r>
            <a:endParaRPr lang="en-US" sz="2000" dirty="0"/>
          </a:p>
        </p:txBody>
      </p:sp>
    </p:spTree>
    <p:extLst>
      <p:ext uri="{BB962C8B-B14F-4D97-AF65-F5344CB8AC3E}">
        <p14:creationId xmlns:p14="http://schemas.microsoft.com/office/powerpoint/2010/main" val="37291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7390-A171-268B-D31D-EA028821BA9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Taking the Limits off God</a:t>
            </a:r>
          </a:p>
        </p:txBody>
      </p:sp>
      <p:sp>
        <p:nvSpPr>
          <p:cNvPr id="5" name="Content Placeholder 4">
            <a:extLst>
              <a:ext uri="{FF2B5EF4-FFF2-40B4-BE49-F238E27FC236}">
                <a16:creationId xmlns:a16="http://schemas.microsoft.com/office/drawing/2014/main" id="{1C1FBA4B-0189-7CBD-2691-6A9ECA773677}"/>
              </a:ext>
            </a:extLst>
          </p:cNvPr>
          <p:cNvSpPr>
            <a:spLocks noGrp="1"/>
          </p:cNvSpPr>
          <p:nvPr>
            <p:ph sz="half" idx="1"/>
          </p:nvPr>
        </p:nvSpPr>
        <p:spPr/>
        <p:txBody>
          <a:bodyPr>
            <a:normAutofit fontScale="85000" lnSpcReduction="10000"/>
          </a:bodyPr>
          <a:lstStyle/>
          <a:p>
            <a:r>
              <a:rPr lang="en-US" dirty="0"/>
              <a:t>Isaiah 9:6</a:t>
            </a:r>
          </a:p>
          <a:p>
            <a:r>
              <a:rPr lang="en-US" b="0" i="0" dirty="0">
                <a:solidFill>
                  <a:srgbClr val="202124"/>
                </a:solidFill>
                <a:effectLst/>
                <a:highlight>
                  <a:srgbClr val="FFFFFF"/>
                </a:highlight>
                <a:latin typeface="Google Sans"/>
              </a:rPr>
              <a:t>For unto us a child is born, unto us a son is given: and the government shall be upon his shoulder: and his name shall be called Wonderful, Counsellor, The mighty God, The everlasting Father, The Prince of Peace</a:t>
            </a:r>
          </a:p>
          <a:p>
            <a:endParaRPr lang="en-US" dirty="0"/>
          </a:p>
        </p:txBody>
      </p:sp>
      <p:sp>
        <p:nvSpPr>
          <p:cNvPr id="6" name="Content Placeholder 5">
            <a:extLst>
              <a:ext uri="{FF2B5EF4-FFF2-40B4-BE49-F238E27FC236}">
                <a16:creationId xmlns:a16="http://schemas.microsoft.com/office/drawing/2014/main" id="{A2204FEE-658E-E50D-1FF9-38EF7743AA67}"/>
              </a:ext>
            </a:extLst>
          </p:cNvPr>
          <p:cNvSpPr>
            <a:spLocks noGrp="1"/>
          </p:cNvSpPr>
          <p:nvPr>
            <p:ph sz="half" idx="2"/>
          </p:nvPr>
        </p:nvSpPr>
        <p:spPr>
          <a:xfrm>
            <a:off x="6338315" y="2638043"/>
            <a:ext cx="4270247" cy="3538919"/>
          </a:xfrm>
        </p:spPr>
        <p:txBody>
          <a:bodyPr>
            <a:normAutofit fontScale="85000" lnSpcReduction="10000"/>
          </a:bodyPr>
          <a:lstStyle/>
          <a:p>
            <a:pPr marL="0" indent="0">
              <a:buNone/>
            </a:pPr>
            <a:r>
              <a:rPr lang="en-US" b="1" dirty="0"/>
              <a:t>What can God do for you??</a:t>
            </a:r>
          </a:p>
          <a:p>
            <a:r>
              <a:rPr lang="en-US" dirty="0"/>
              <a:t>Attune you ear to His voice</a:t>
            </a:r>
          </a:p>
          <a:p>
            <a:r>
              <a:rPr lang="en-US" dirty="0"/>
              <a:t>Reveal Himself to you- His character, His heart</a:t>
            </a:r>
          </a:p>
          <a:p>
            <a:r>
              <a:rPr lang="en-US" dirty="0"/>
              <a:t>Heal you</a:t>
            </a:r>
          </a:p>
          <a:p>
            <a:r>
              <a:rPr lang="en-US" dirty="0"/>
              <a:t>Teach / train you</a:t>
            </a:r>
          </a:p>
          <a:p>
            <a:r>
              <a:rPr lang="en-US" dirty="0"/>
              <a:t>Help you gain order and structure in your life- ex: Remove what’s not Him</a:t>
            </a:r>
          </a:p>
          <a:p>
            <a:r>
              <a:rPr lang="en-US" dirty="0"/>
              <a:t>Reveal identity</a:t>
            </a:r>
          </a:p>
          <a:p>
            <a:r>
              <a:rPr lang="en-US" dirty="0"/>
              <a:t>Reveal spiritual/giftings callings train you</a:t>
            </a:r>
          </a:p>
          <a:p>
            <a:r>
              <a:rPr lang="en-US" dirty="0"/>
              <a:t>Inform, lead and guide you in your steps daily</a:t>
            </a:r>
          </a:p>
          <a:p>
            <a:r>
              <a:rPr lang="en-US" dirty="0"/>
              <a:t>Comfort you  and so much more!</a:t>
            </a:r>
          </a:p>
          <a:p>
            <a:pPr marL="0" indent="0">
              <a:buNone/>
            </a:pPr>
            <a:endParaRPr lang="en-US" dirty="0"/>
          </a:p>
          <a:p>
            <a:endParaRPr lang="en-US" dirty="0"/>
          </a:p>
          <a:p>
            <a:endParaRPr lang="en-US" dirty="0"/>
          </a:p>
        </p:txBody>
      </p:sp>
      <p:sp>
        <p:nvSpPr>
          <p:cNvPr id="7" name="TextBox 6">
            <a:extLst>
              <a:ext uri="{FF2B5EF4-FFF2-40B4-BE49-F238E27FC236}">
                <a16:creationId xmlns:a16="http://schemas.microsoft.com/office/drawing/2014/main" id="{EF45CB6A-7098-A18E-165A-361CC0A60DA7}"/>
              </a:ext>
            </a:extLst>
          </p:cNvPr>
          <p:cNvSpPr txBox="1"/>
          <p:nvPr/>
        </p:nvSpPr>
        <p:spPr>
          <a:xfrm>
            <a:off x="944380" y="6176963"/>
            <a:ext cx="9293902" cy="646331"/>
          </a:xfrm>
          <a:prstGeom prst="rect">
            <a:avLst/>
          </a:prstGeom>
          <a:noFill/>
        </p:spPr>
        <p:txBody>
          <a:bodyPr wrap="square" rtlCol="0">
            <a:spAutoFit/>
          </a:bodyPr>
          <a:lstStyle/>
          <a:p>
            <a:r>
              <a:rPr lang="en-US" i="1" dirty="0">
                <a:solidFill>
                  <a:srgbClr val="FF0000"/>
                </a:solidFill>
              </a:rPr>
              <a:t>*If you don’t allow God to lead, the world will and the ruler of this world is Satan. John 16:11 NLT</a:t>
            </a:r>
          </a:p>
        </p:txBody>
      </p:sp>
    </p:spTree>
    <p:extLst>
      <p:ext uri="{BB962C8B-B14F-4D97-AF65-F5344CB8AC3E}">
        <p14:creationId xmlns:p14="http://schemas.microsoft.com/office/powerpoint/2010/main" val="59321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Lone person stanging on misty jagged mountain">
            <a:extLst>
              <a:ext uri="{FF2B5EF4-FFF2-40B4-BE49-F238E27FC236}">
                <a16:creationId xmlns:a16="http://schemas.microsoft.com/office/drawing/2014/main" id="{160B1BC1-3F0E-C491-8308-77C21D19BEE3}"/>
              </a:ext>
            </a:extLst>
          </p:cNvPr>
          <p:cNvPicPr>
            <a:picLocks noChangeAspect="1"/>
          </p:cNvPicPr>
          <p:nvPr/>
        </p:nvPicPr>
        <p:blipFill rotWithShape="1">
          <a:blip r:embed="rId2"/>
          <a:srcRect l="18153" r="18292"/>
          <a:stretch/>
        </p:blipFill>
        <p:spPr>
          <a:xfrm>
            <a:off x="642" y="10"/>
            <a:ext cx="6096000" cy="6857990"/>
          </a:xfrm>
          <a:prstGeom prst="rect">
            <a:avLst/>
          </a:prstGeom>
        </p:spPr>
      </p:pic>
      <p:sp>
        <p:nvSpPr>
          <p:cNvPr id="2" name="Title 1">
            <a:extLst>
              <a:ext uri="{FF2B5EF4-FFF2-40B4-BE49-F238E27FC236}">
                <a16:creationId xmlns:a16="http://schemas.microsoft.com/office/drawing/2014/main" id="{7EC13095-1A1D-B820-1189-C86D0B5A5321}"/>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US" sz="2400">
                <a:solidFill>
                  <a:schemeClr val="bg1"/>
                </a:solidFill>
                <a:latin typeface="Times New Roman" panose="02020603050405020304" pitchFamily="18" charset="0"/>
                <a:cs typeface="Times New Roman" panose="02020603050405020304" pitchFamily="18" charset="0"/>
              </a:rPr>
              <a:t>Where to Begin</a:t>
            </a:r>
          </a:p>
        </p:txBody>
      </p:sp>
      <p:sp>
        <p:nvSpPr>
          <p:cNvPr id="3" name="Content Placeholder 2">
            <a:extLst>
              <a:ext uri="{FF2B5EF4-FFF2-40B4-BE49-F238E27FC236}">
                <a16:creationId xmlns:a16="http://schemas.microsoft.com/office/drawing/2014/main" id="{84BFB939-4DAC-F46B-9565-007F385A9105}"/>
              </a:ext>
            </a:extLst>
          </p:cNvPr>
          <p:cNvSpPr>
            <a:spLocks noGrp="1"/>
          </p:cNvSpPr>
          <p:nvPr>
            <p:ph idx="1"/>
          </p:nvPr>
        </p:nvSpPr>
        <p:spPr>
          <a:xfrm>
            <a:off x="6743941" y="976129"/>
            <a:ext cx="4804931" cy="4919815"/>
          </a:xfrm>
        </p:spPr>
        <p:txBody>
          <a:bodyPr anchor="ctr">
            <a:normAutofit/>
          </a:bodyPr>
          <a:lstStyle/>
          <a:p>
            <a:pPr marL="0" indent="0">
              <a:buNone/>
            </a:pPr>
            <a:r>
              <a:rPr lang="en-US" dirty="0"/>
              <a:t>   1. Declaration- Surrender to Jesus- Give Jesus your second yes.</a:t>
            </a:r>
          </a:p>
          <a:p>
            <a:pPr marL="0" indent="0">
              <a:buNone/>
            </a:pPr>
            <a:r>
              <a:rPr lang="en-US" dirty="0"/>
              <a:t>   2. Submit- Come under the authority, Lordship of Jesus</a:t>
            </a:r>
          </a:p>
          <a:p>
            <a:pPr marL="0" indent="0">
              <a:buNone/>
            </a:pPr>
            <a:r>
              <a:rPr lang="en-US" dirty="0"/>
              <a:t>   3. Go after Him. Pursue Him. </a:t>
            </a:r>
          </a:p>
          <a:p>
            <a:pPr lvl="1"/>
            <a:r>
              <a:rPr lang="en-US" dirty="0"/>
              <a:t>Devotion Time. Starting then maturing and evolving.</a:t>
            </a:r>
          </a:p>
          <a:p>
            <a:pPr lvl="1"/>
            <a:r>
              <a:rPr lang="en-US" dirty="0"/>
              <a:t>Practice inviting Him into your day. Walk with Him. Talk with Him. Seek, listen, obey.</a:t>
            </a:r>
          </a:p>
          <a:p>
            <a:pPr lvl="1"/>
            <a:r>
              <a:rPr lang="en-US"/>
              <a:t>4. Rid yourself of sin.</a:t>
            </a:r>
          </a:p>
          <a:p>
            <a:pPr lvl="1"/>
            <a:r>
              <a:rPr lang="en-US"/>
              <a:t>5. Complete known step that you feel led to take.  Getting in the will of God and abiding in Him</a:t>
            </a:r>
          </a:p>
          <a:p>
            <a:pPr lvl="1"/>
            <a:r>
              <a:rPr lang="en-US" dirty="0"/>
              <a:t>	</a:t>
            </a:r>
            <a:r>
              <a:rPr lang="en-US"/>
              <a:t>*Know that the holy spirit will lead, teach and bring all things to remembrance for you in this process John 14:26/ Romans 8:14</a:t>
            </a:r>
            <a:r>
              <a:rPr lang="en-US" dirty="0"/>
              <a:t>		 </a:t>
            </a:r>
          </a:p>
        </p:txBody>
      </p:sp>
    </p:spTree>
    <p:extLst>
      <p:ext uri="{BB962C8B-B14F-4D97-AF65-F5344CB8AC3E}">
        <p14:creationId xmlns:p14="http://schemas.microsoft.com/office/powerpoint/2010/main" val="281791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31131D3-C12D-90DC-3D8B-ABF87E7CE643}"/>
              </a:ext>
            </a:extLst>
          </p:cNvPr>
          <p:cNvPicPr>
            <a:picLocks noGrp="1" noChangeAspect="1"/>
          </p:cNvPicPr>
          <p:nvPr>
            <p:ph sz="half" idx="2"/>
          </p:nvPr>
        </p:nvPicPr>
        <p:blipFill rotWithShape="1">
          <a:blip r:embed="rId2"/>
          <a:srcRect t="26184" r="1" b="22435"/>
          <a:stretch/>
        </p:blipFill>
        <p:spPr>
          <a:xfrm>
            <a:off x="4650909" y="10"/>
            <a:ext cx="7541090" cy="6857989"/>
          </a:xfrm>
          <a:prstGeom prst="rect">
            <a:avLst/>
          </a:prstGeom>
        </p:spPr>
      </p:pic>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5751E-06E8-4EE0-7002-7F6F41B8C559}"/>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Why important?</a:t>
            </a:r>
          </a:p>
        </p:txBody>
      </p:sp>
      <p:sp>
        <p:nvSpPr>
          <p:cNvPr id="3" name="Content Placeholder 2">
            <a:extLst>
              <a:ext uri="{FF2B5EF4-FFF2-40B4-BE49-F238E27FC236}">
                <a16:creationId xmlns:a16="http://schemas.microsoft.com/office/drawing/2014/main" id="{8624AA97-79AD-DFE2-F07F-8013D7984A86}"/>
              </a:ext>
            </a:extLst>
          </p:cNvPr>
          <p:cNvSpPr>
            <a:spLocks noGrp="1"/>
          </p:cNvSpPr>
          <p:nvPr>
            <p:ph sz="half" idx="1"/>
          </p:nvPr>
        </p:nvSpPr>
        <p:spPr>
          <a:xfrm>
            <a:off x="643468" y="2638044"/>
            <a:ext cx="3363974" cy="3415622"/>
          </a:xfrm>
        </p:spPr>
        <p:txBody>
          <a:bodyPr vert="horz" lIns="91440" tIns="45720" rIns="91440" bIns="45720" rtlCol="0">
            <a:normAutofit/>
          </a:bodyPr>
          <a:lstStyle/>
          <a:p>
            <a:r>
              <a:rPr lang="en-US" dirty="0">
                <a:solidFill>
                  <a:schemeClr val="bg1"/>
                </a:solidFill>
              </a:rPr>
              <a:t>God has a plan for you. Created for purpose.</a:t>
            </a:r>
          </a:p>
          <a:p>
            <a:r>
              <a:rPr lang="en-US" dirty="0">
                <a:solidFill>
                  <a:schemeClr val="bg1"/>
                </a:solidFill>
              </a:rPr>
              <a:t>Satan will do everything He can to come against that plan	</a:t>
            </a:r>
          </a:p>
          <a:p>
            <a:r>
              <a:rPr lang="en-US" dirty="0">
                <a:solidFill>
                  <a:schemeClr val="bg1"/>
                </a:solidFill>
              </a:rPr>
              <a:t>Watch this short sports analogy to help you understand.</a:t>
            </a:r>
          </a:p>
          <a:p>
            <a:r>
              <a:rPr lang="en-US" dirty="0">
                <a:solidFill>
                  <a:schemeClr val="bg1"/>
                </a:solidFill>
              </a:rPr>
              <a:t>https://youtu.be/d-9WilQlP3s</a:t>
            </a:r>
          </a:p>
        </p:txBody>
      </p:sp>
    </p:spTree>
    <p:extLst>
      <p:ext uri="{BB962C8B-B14F-4D97-AF65-F5344CB8AC3E}">
        <p14:creationId xmlns:p14="http://schemas.microsoft.com/office/powerpoint/2010/main" val="21207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A8AF6-8335-2FDE-9DAC-03BF1B9EB54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a:solidFill>
                  <a:srgbClr val="FFFFFF"/>
                </a:solidFill>
                <a:latin typeface="Times New Roman" panose="02020603050405020304" pitchFamily="18" charset="0"/>
                <a:cs typeface="Times New Roman" panose="02020603050405020304" pitchFamily="18" charset="0"/>
              </a:rPr>
              <a:t>Reflection</a:t>
            </a:r>
          </a:p>
        </p:txBody>
      </p:sp>
      <p:sp>
        <p:nvSpPr>
          <p:cNvPr id="3" name="Content Placeholder 2">
            <a:extLst>
              <a:ext uri="{FF2B5EF4-FFF2-40B4-BE49-F238E27FC236}">
                <a16:creationId xmlns:a16="http://schemas.microsoft.com/office/drawing/2014/main" id="{9B4FF3E4-D9C0-05C1-D7E0-E30A914AA58F}"/>
              </a:ext>
            </a:extLst>
          </p:cNvPr>
          <p:cNvSpPr>
            <a:spLocks noGrp="1"/>
          </p:cNvSpPr>
          <p:nvPr>
            <p:ph idx="1"/>
          </p:nvPr>
        </p:nvSpPr>
        <p:spPr>
          <a:xfrm>
            <a:off x="5591694" y="1402080"/>
            <a:ext cx="6325485" cy="4053840"/>
          </a:xfrm>
        </p:spPr>
        <p:txBody>
          <a:bodyPr anchor="ctr">
            <a:noAutofit/>
          </a:bodyPr>
          <a:lstStyle/>
          <a:p>
            <a:pPr marL="0" indent="0">
              <a:buNone/>
            </a:pPr>
            <a:r>
              <a:rPr lang="en-US" sz="2800" b="0" i="0" dirty="0">
                <a:effectLst/>
                <a:latin typeface="system-ui"/>
              </a:rPr>
              <a:t>1. Do you do this? </a:t>
            </a:r>
          </a:p>
          <a:p>
            <a:pPr marL="0" indent="0">
              <a:buNone/>
            </a:pPr>
            <a:r>
              <a:rPr lang="en-US" sz="2400" b="0" i="0" dirty="0">
                <a:effectLst/>
                <a:latin typeface="system-ui"/>
              </a:rPr>
              <a:t>Matthew 16:24-26</a:t>
            </a:r>
          </a:p>
          <a:p>
            <a:pPr marL="0" indent="0">
              <a:buNone/>
            </a:pPr>
            <a:r>
              <a:rPr lang="en-US" sz="2400" b="1" i="0" baseline="30000" dirty="0">
                <a:effectLst/>
                <a:latin typeface="system-ui"/>
              </a:rPr>
              <a:t>24 </a:t>
            </a:r>
            <a:r>
              <a:rPr lang="en-US" sz="2400" b="0" i="0" dirty="0">
                <a:effectLst/>
                <a:latin typeface="system-ui"/>
              </a:rPr>
              <a:t>Then Jesus told his disciples, “If anyone would </a:t>
            </a:r>
            <a:r>
              <a:rPr lang="en-US" sz="2400" b="1" i="1" u="sng" dirty="0">
                <a:effectLst/>
                <a:latin typeface="system-ui"/>
              </a:rPr>
              <a:t>come after me</a:t>
            </a:r>
            <a:r>
              <a:rPr lang="en-US" sz="2400" b="0" i="0" dirty="0">
                <a:effectLst/>
                <a:latin typeface="system-ui"/>
              </a:rPr>
              <a:t>, let him </a:t>
            </a:r>
            <a:r>
              <a:rPr lang="en-US" sz="2400" b="1" i="1" u="sng" dirty="0">
                <a:effectLst/>
                <a:latin typeface="system-ui"/>
              </a:rPr>
              <a:t>deny himself </a:t>
            </a:r>
            <a:r>
              <a:rPr lang="en-US" sz="2400" b="0" i="0" dirty="0">
                <a:effectLst/>
                <a:latin typeface="system-ui"/>
              </a:rPr>
              <a:t>and </a:t>
            </a:r>
            <a:r>
              <a:rPr lang="en-US" sz="2400" b="1" i="1" u="sng" dirty="0">
                <a:effectLst/>
                <a:latin typeface="system-ui"/>
              </a:rPr>
              <a:t>take up his cross</a:t>
            </a:r>
            <a:r>
              <a:rPr lang="en-US" sz="2400" b="0" i="0" dirty="0">
                <a:effectLst/>
                <a:latin typeface="system-ui"/>
              </a:rPr>
              <a:t> and </a:t>
            </a:r>
            <a:r>
              <a:rPr lang="en-US" sz="2400" b="1" i="1" u="sng" dirty="0">
                <a:effectLst/>
                <a:latin typeface="system-ui"/>
              </a:rPr>
              <a:t>follow me</a:t>
            </a:r>
            <a:r>
              <a:rPr lang="en-US" sz="2400" b="0" i="0" dirty="0">
                <a:effectLst/>
                <a:latin typeface="system-ui"/>
              </a:rPr>
              <a:t>. </a:t>
            </a:r>
          </a:p>
          <a:p>
            <a:pPr marL="0" indent="0">
              <a:buNone/>
            </a:pPr>
            <a:r>
              <a:rPr lang="en-US" sz="2800" dirty="0">
                <a:latin typeface="system-ui"/>
              </a:rPr>
              <a:t>2. What do you need to do this? Grab a sheet a paper.  </a:t>
            </a:r>
          </a:p>
          <a:p>
            <a:pPr marL="0" indent="0">
              <a:buNone/>
            </a:pPr>
            <a:r>
              <a:rPr lang="en-US" sz="2800" dirty="0">
                <a:latin typeface="system-ui"/>
              </a:rPr>
              <a:t>3. What prevents you from doing this?</a:t>
            </a:r>
            <a:endParaRPr lang="en-US" sz="2800" dirty="0"/>
          </a:p>
        </p:txBody>
      </p:sp>
    </p:spTree>
    <p:extLst>
      <p:ext uri="{BB962C8B-B14F-4D97-AF65-F5344CB8AC3E}">
        <p14:creationId xmlns:p14="http://schemas.microsoft.com/office/powerpoint/2010/main" val="181697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4DAFC8-A71A-E99E-C5B2-2C4EDAE8A203}"/>
              </a:ext>
            </a:extLst>
          </p:cNvPr>
          <p:cNvPicPr>
            <a:picLocks noChangeAspect="1"/>
          </p:cNvPicPr>
          <p:nvPr/>
        </p:nvPicPr>
        <p:blipFill rotWithShape="1">
          <a:blip r:embed="rId2"/>
          <a:srcRect l="16796" r="21351"/>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26E80-4094-C722-8FFC-F19E21E8A29A}"/>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4878439A-BC27-AFA8-2B17-B6D36A48120E}"/>
              </a:ext>
            </a:extLst>
          </p:cNvPr>
          <p:cNvSpPr>
            <a:spLocks noGrp="1"/>
          </p:cNvSpPr>
          <p:nvPr>
            <p:ph idx="1"/>
          </p:nvPr>
        </p:nvSpPr>
        <p:spPr>
          <a:xfrm>
            <a:off x="643468" y="2638044"/>
            <a:ext cx="3778630" cy="3927648"/>
          </a:xfrm>
        </p:spPr>
        <p:txBody>
          <a:bodyPr>
            <a:normAutofit/>
          </a:bodyPr>
          <a:lstStyle/>
          <a:p>
            <a:r>
              <a:rPr lang="en-US" sz="2000" dirty="0">
                <a:solidFill>
                  <a:schemeClr val="bg1"/>
                </a:solidFill>
              </a:rPr>
              <a:t>Discussed Christianity</a:t>
            </a:r>
          </a:p>
          <a:p>
            <a:r>
              <a:rPr lang="en-US" sz="2000" dirty="0">
                <a:solidFill>
                  <a:schemeClr val="bg1"/>
                </a:solidFill>
              </a:rPr>
              <a:t>Navigated scripture</a:t>
            </a:r>
          </a:p>
          <a:p>
            <a:r>
              <a:rPr lang="en-US" sz="2000" dirty="0">
                <a:solidFill>
                  <a:schemeClr val="bg1"/>
                </a:solidFill>
              </a:rPr>
              <a:t>Counting the Cost</a:t>
            </a:r>
          </a:p>
          <a:p>
            <a:r>
              <a:rPr lang="en-US" sz="2000" dirty="0">
                <a:solidFill>
                  <a:schemeClr val="bg1"/>
                </a:solidFill>
              </a:rPr>
              <a:t>Reality of following Jesus</a:t>
            </a:r>
          </a:p>
          <a:p>
            <a:r>
              <a:rPr lang="en-US" sz="2000" dirty="0">
                <a:solidFill>
                  <a:schemeClr val="bg1"/>
                </a:solidFill>
              </a:rPr>
              <a:t>Taking the Limits off God</a:t>
            </a:r>
          </a:p>
          <a:p>
            <a:r>
              <a:rPr lang="en-US" sz="2000" dirty="0">
                <a:solidFill>
                  <a:schemeClr val="bg1"/>
                </a:solidFill>
              </a:rPr>
              <a:t> Why is all this important</a:t>
            </a:r>
          </a:p>
          <a:p>
            <a:r>
              <a:rPr lang="en-US" sz="2000" dirty="0">
                <a:solidFill>
                  <a:schemeClr val="bg1"/>
                </a:solidFill>
              </a:rPr>
              <a:t>Reflection</a:t>
            </a:r>
          </a:p>
        </p:txBody>
      </p:sp>
    </p:spTree>
    <p:extLst>
      <p:ext uri="{BB962C8B-B14F-4D97-AF65-F5344CB8AC3E}">
        <p14:creationId xmlns:p14="http://schemas.microsoft.com/office/powerpoint/2010/main" val="349374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holding mouse">
            <a:extLst>
              <a:ext uri="{FF2B5EF4-FFF2-40B4-BE49-F238E27FC236}">
                <a16:creationId xmlns:a16="http://schemas.microsoft.com/office/drawing/2014/main" id="{050C661C-E708-07CA-1AE7-AAA30AC9A2A8}"/>
              </a:ext>
            </a:extLst>
          </p:cNvPr>
          <p:cNvPicPr>
            <a:picLocks noChangeAspect="1"/>
          </p:cNvPicPr>
          <p:nvPr/>
        </p:nvPicPr>
        <p:blipFill rotWithShape="1">
          <a:blip r:embed="rId2">
            <a:alphaModFix amt="40000"/>
          </a:blip>
          <a:srcRect t="7865" b="7865"/>
          <a:stretch/>
        </p:blipFill>
        <p:spPr>
          <a:xfrm>
            <a:off x="20" y="10"/>
            <a:ext cx="12191980" cy="6857990"/>
          </a:xfrm>
          <a:prstGeom prst="rect">
            <a:avLst/>
          </a:prstGeom>
        </p:spPr>
      </p:pic>
      <p:sp>
        <p:nvSpPr>
          <p:cNvPr id="2" name="Title 1">
            <a:extLst>
              <a:ext uri="{FF2B5EF4-FFF2-40B4-BE49-F238E27FC236}">
                <a16:creationId xmlns:a16="http://schemas.microsoft.com/office/drawing/2014/main" id="{FDD78E9D-2F52-D488-FF02-7F7E8D0F0546}"/>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latin typeface="Times New Roman" panose="02020603050405020304" pitchFamily="18" charset="0"/>
                <a:cs typeface="Times New Roman" panose="02020603050405020304" pitchFamily="18" charset="0"/>
              </a:rPr>
              <a:t>Contact Information:</a:t>
            </a:r>
          </a:p>
        </p:txBody>
      </p:sp>
      <p:sp>
        <p:nvSpPr>
          <p:cNvPr id="3" name="Content Placeholder 2">
            <a:extLst>
              <a:ext uri="{FF2B5EF4-FFF2-40B4-BE49-F238E27FC236}">
                <a16:creationId xmlns:a16="http://schemas.microsoft.com/office/drawing/2014/main" id="{7C5A5A56-8764-FAA9-3EE0-75BEF3B912C2}"/>
              </a:ext>
            </a:extLst>
          </p:cNvPr>
          <p:cNvSpPr>
            <a:spLocks noGrp="1"/>
          </p:cNvSpPr>
          <p:nvPr>
            <p:ph idx="1"/>
          </p:nvPr>
        </p:nvSpPr>
        <p:spPr>
          <a:xfrm>
            <a:off x="2231136" y="2278505"/>
            <a:ext cx="7729728" cy="4182255"/>
          </a:xfrm>
        </p:spPr>
        <p:txBody>
          <a:bodyPr>
            <a:normAutofit lnSpcReduction="10000"/>
          </a:bodyPr>
          <a:lstStyle/>
          <a:p>
            <a:pPr>
              <a:lnSpc>
                <a:spcPct val="90000"/>
              </a:lnSpc>
            </a:pPr>
            <a:r>
              <a:rPr lang="en-US" sz="2000" b="1" dirty="0"/>
              <a:t>Email: 2023followgod@gmail.com</a:t>
            </a:r>
          </a:p>
          <a:p>
            <a:pPr>
              <a:lnSpc>
                <a:spcPct val="90000"/>
              </a:lnSpc>
            </a:pPr>
            <a:r>
              <a:rPr lang="en-US" sz="2000" b="1" dirty="0"/>
              <a:t>Connect via social media:</a:t>
            </a:r>
          </a:p>
          <a:p>
            <a:pPr marL="0" indent="0">
              <a:lnSpc>
                <a:spcPct val="90000"/>
              </a:lnSpc>
              <a:buNone/>
            </a:pPr>
            <a:r>
              <a:rPr lang="en-US" sz="2000" dirty="0"/>
              <a:t>Facebook: https://www.facebook.com/followgod2024/</a:t>
            </a:r>
          </a:p>
          <a:p>
            <a:pPr marL="0" indent="0">
              <a:lnSpc>
                <a:spcPct val="90000"/>
              </a:lnSpc>
              <a:buNone/>
            </a:pPr>
            <a:r>
              <a:rPr lang="en-US" sz="2000" dirty="0"/>
              <a:t>YouTube: https://www.youtube.com/channel/UCDPr7-KeaSehEolP_23um7w</a:t>
            </a:r>
          </a:p>
          <a:p>
            <a:pPr marL="0" indent="0">
              <a:lnSpc>
                <a:spcPct val="90000"/>
              </a:lnSpc>
              <a:buNone/>
            </a:pPr>
            <a:r>
              <a:rPr lang="en-US" sz="2000" dirty="0"/>
              <a:t>TikTok: https://www.tiktok.com/@followgod2023</a:t>
            </a:r>
          </a:p>
          <a:p>
            <a:pPr marL="0" indent="0">
              <a:lnSpc>
                <a:spcPct val="90000"/>
              </a:lnSpc>
              <a:buNone/>
            </a:pPr>
            <a:r>
              <a:rPr lang="en-US" sz="2000" dirty="0"/>
              <a:t>Twitter: https://twitter.com/FollowGod2023</a:t>
            </a:r>
          </a:p>
          <a:p>
            <a:pPr marL="0" indent="0">
              <a:lnSpc>
                <a:spcPct val="90000"/>
              </a:lnSpc>
              <a:buNone/>
            </a:pPr>
            <a:r>
              <a:rPr lang="en-US" sz="2000" dirty="0"/>
              <a:t>Instagram: https://www.instagram.com/2023folowgod/</a:t>
            </a:r>
          </a:p>
          <a:p>
            <a:pPr marL="0" indent="0">
              <a:lnSpc>
                <a:spcPct val="90000"/>
              </a:lnSpc>
              <a:buNone/>
            </a:pPr>
            <a:r>
              <a:rPr lang="en-US" sz="2000" dirty="0"/>
              <a:t>Spotify: https://podcasters.spotify.com/pod/show/solo89</a:t>
            </a:r>
          </a:p>
          <a:p>
            <a:pPr>
              <a:lnSpc>
                <a:spcPct val="90000"/>
              </a:lnSpc>
            </a:pPr>
            <a:r>
              <a:rPr lang="en-US" sz="2000" b="1" dirty="0"/>
              <a:t>If you would like to sew into the ministry feel free:</a:t>
            </a:r>
          </a:p>
          <a:p>
            <a:pPr marL="0" indent="0">
              <a:lnSpc>
                <a:spcPct val="90000"/>
              </a:lnSpc>
              <a:buNone/>
            </a:pPr>
            <a:r>
              <a:rPr lang="en-US" sz="2000" dirty="0" err="1"/>
              <a:t>Cashapp</a:t>
            </a:r>
            <a:r>
              <a:rPr lang="en-US" sz="2000" dirty="0"/>
              <a:t>: $FollowGod2023 or Paypal:2023followgod@gmail.com</a:t>
            </a:r>
          </a:p>
          <a:p>
            <a:pPr>
              <a:lnSpc>
                <a:spcPct val="90000"/>
              </a:lnSpc>
            </a:pPr>
            <a:endParaRPr lang="en-US" sz="1300" dirty="0"/>
          </a:p>
          <a:p>
            <a:pPr marL="0" indent="0">
              <a:lnSpc>
                <a:spcPct val="90000"/>
              </a:lnSpc>
              <a:buNone/>
            </a:pPr>
            <a:endParaRPr lang="en-US" sz="1300" dirty="0"/>
          </a:p>
        </p:txBody>
      </p:sp>
    </p:spTree>
    <p:extLst>
      <p:ext uri="{BB962C8B-B14F-4D97-AF65-F5344CB8AC3E}">
        <p14:creationId xmlns:p14="http://schemas.microsoft.com/office/powerpoint/2010/main" val="38699559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 up image of hands applauding">
            <a:extLst>
              <a:ext uri="{FF2B5EF4-FFF2-40B4-BE49-F238E27FC236}">
                <a16:creationId xmlns:a16="http://schemas.microsoft.com/office/drawing/2014/main" id="{C43D6324-A741-90E5-460E-A6376E4F4BC9}"/>
              </a:ext>
            </a:extLst>
          </p:cNvPr>
          <p:cNvPicPr>
            <a:picLocks noChangeAspect="1"/>
          </p:cNvPicPr>
          <p:nvPr/>
        </p:nvPicPr>
        <p:blipFill rotWithShape="1">
          <a:blip r:embed="rId2">
            <a:alphaModFix amt="40000"/>
          </a:blip>
          <a:srcRect t="7865" b="7865"/>
          <a:stretch/>
        </p:blipFill>
        <p:spPr>
          <a:xfrm>
            <a:off x="20" y="10"/>
            <a:ext cx="12191980" cy="6857990"/>
          </a:xfrm>
          <a:prstGeom prst="rect">
            <a:avLst/>
          </a:prstGeom>
        </p:spPr>
      </p:pic>
      <p:sp>
        <p:nvSpPr>
          <p:cNvPr id="2" name="Title 1">
            <a:extLst>
              <a:ext uri="{FF2B5EF4-FFF2-40B4-BE49-F238E27FC236}">
                <a16:creationId xmlns:a16="http://schemas.microsoft.com/office/drawing/2014/main" id="{5724CAD2-FDFD-E001-7F30-B515BFBB5E37}"/>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latin typeface="Times New Roman" panose="02020603050405020304" pitchFamily="18" charset="0"/>
                <a:cs typeface="Times New Roman" panose="02020603050405020304" pitchFamily="18" charset="0"/>
              </a:rPr>
              <a:t>Discuss Christianity</a:t>
            </a:r>
          </a:p>
        </p:txBody>
      </p:sp>
      <p:sp>
        <p:nvSpPr>
          <p:cNvPr id="3" name="Content Placeholder 2">
            <a:extLst>
              <a:ext uri="{FF2B5EF4-FFF2-40B4-BE49-F238E27FC236}">
                <a16:creationId xmlns:a16="http://schemas.microsoft.com/office/drawing/2014/main" id="{ED875660-1CF1-408A-1650-D2D39415F7F2}"/>
              </a:ext>
            </a:extLst>
          </p:cNvPr>
          <p:cNvSpPr>
            <a:spLocks noGrp="1"/>
          </p:cNvSpPr>
          <p:nvPr>
            <p:ph idx="1"/>
          </p:nvPr>
        </p:nvSpPr>
        <p:spPr>
          <a:xfrm>
            <a:off x="2231136" y="2638044"/>
            <a:ext cx="7729728" cy="3101983"/>
          </a:xfrm>
        </p:spPr>
        <p:txBody>
          <a:bodyPr>
            <a:normAutofit/>
          </a:bodyPr>
          <a:lstStyle/>
          <a:p>
            <a:pPr>
              <a:lnSpc>
                <a:spcPct val="90000"/>
              </a:lnSpc>
              <a:buFont typeface="Wingdings" panose="05000000000000000000" pitchFamily="2" charset="2"/>
              <a:buChar char="v"/>
            </a:pPr>
            <a:r>
              <a:rPr lang="en-US" b="1" dirty="0"/>
              <a:t>How would you explain how you practice you Christianity?</a:t>
            </a:r>
          </a:p>
          <a:p>
            <a:pPr lvl="1">
              <a:lnSpc>
                <a:spcPct val="90000"/>
              </a:lnSpc>
            </a:pPr>
            <a:r>
              <a:rPr lang="en-US" dirty="0"/>
              <a:t>	For example: </a:t>
            </a:r>
          </a:p>
          <a:p>
            <a:pPr marL="228600" lvl="1" indent="0">
              <a:lnSpc>
                <a:spcPct val="90000"/>
              </a:lnSpc>
              <a:buNone/>
            </a:pPr>
            <a:r>
              <a:rPr lang="en-US" dirty="0"/>
              <a:t>Someone from a foreign land found out you were a Christian and they ask 	what do you?</a:t>
            </a:r>
          </a:p>
          <a:p>
            <a:pPr>
              <a:lnSpc>
                <a:spcPct val="90000"/>
              </a:lnSpc>
              <a:buFont typeface="Wingdings" panose="05000000000000000000" pitchFamily="2" charset="2"/>
              <a:buChar char="v"/>
            </a:pPr>
            <a:r>
              <a:rPr lang="en-US" b="1" dirty="0"/>
              <a:t>Misconceptions: Many people reduce Christianity to </a:t>
            </a:r>
          </a:p>
          <a:p>
            <a:pPr marL="834390" lvl="2">
              <a:lnSpc>
                <a:spcPct val="90000"/>
              </a:lnSpc>
            </a:pPr>
            <a:r>
              <a:rPr lang="en-US" b="0" dirty="0"/>
              <a:t>God related activities</a:t>
            </a:r>
          </a:p>
          <a:p>
            <a:pPr marL="834390" lvl="2">
              <a:lnSpc>
                <a:spcPct val="90000"/>
              </a:lnSpc>
            </a:pPr>
            <a:r>
              <a:rPr lang="en-US" b="0" dirty="0"/>
              <a:t>Trying to be a good person</a:t>
            </a:r>
          </a:p>
          <a:p>
            <a:pPr marL="834390" lvl="2">
              <a:lnSpc>
                <a:spcPct val="90000"/>
              </a:lnSpc>
            </a:pPr>
            <a:r>
              <a:rPr lang="en-US" b="0" dirty="0"/>
              <a:t>Telling people to try Jesus</a:t>
            </a:r>
          </a:p>
          <a:p>
            <a:pPr>
              <a:lnSpc>
                <a:spcPct val="90000"/>
              </a:lnSpc>
            </a:pPr>
            <a:r>
              <a:rPr lang="en-US" i="1" dirty="0"/>
              <a:t>*Error- many people are doing this and still don’t know Christ. Religion not relationship</a:t>
            </a:r>
          </a:p>
        </p:txBody>
      </p:sp>
    </p:spTree>
    <p:extLst>
      <p:ext uri="{BB962C8B-B14F-4D97-AF65-F5344CB8AC3E}">
        <p14:creationId xmlns:p14="http://schemas.microsoft.com/office/powerpoint/2010/main" val="24984184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1E49-7633-0E3C-AAE5-6058A55F5579}"/>
              </a:ext>
            </a:extLst>
          </p:cNvPr>
          <p:cNvSpPr>
            <a:spLocks noGrp="1"/>
          </p:cNvSpPr>
          <p:nvPr>
            <p:ph type="title"/>
          </p:nvPr>
        </p:nvSpPr>
        <p:spPr>
          <a:xfrm>
            <a:off x="1073810" y="696226"/>
            <a:ext cx="8675712" cy="981892"/>
          </a:xfrm>
        </p:spPr>
        <p:txBody>
          <a:bodyPr>
            <a:normAutofit/>
          </a:bodyPr>
          <a:lstStyle/>
          <a:p>
            <a:r>
              <a:rPr lang="en-US" dirty="0">
                <a:latin typeface="Times New Roman" panose="02020603050405020304" pitchFamily="18" charset="0"/>
                <a:cs typeface="Times New Roman" panose="02020603050405020304" pitchFamily="18" charset="0"/>
              </a:rPr>
              <a:t>Salvation- a free gift</a:t>
            </a:r>
          </a:p>
        </p:txBody>
      </p:sp>
      <p:sp>
        <p:nvSpPr>
          <p:cNvPr id="3" name="Content Placeholder 2">
            <a:extLst>
              <a:ext uri="{FF2B5EF4-FFF2-40B4-BE49-F238E27FC236}">
                <a16:creationId xmlns:a16="http://schemas.microsoft.com/office/drawing/2014/main" id="{0EC538FE-F0F3-2D35-B671-2D009F5EC352}"/>
              </a:ext>
            </a:extLst>
          </p:cNvPr>
          <p:cNvSpPr>
            <a:spLocks noGrp="1"/>
          </p:cNvSpPr>
          <p:nvPr>
            <p:ph idx="1"/>
          </p:nvPr>
        </p:nvSpPr>
        <p:spPr>
          <a:xfrm>
            <a:off x="1086357" y="1523742"/>
            <a:ext cx="5009643" cy="5188106"/>
          </a:xfrm>
        </p:spPr>
        <p:txBody>
          <a:bodyPr>
            <a:normAutofit lnSpcReduction="10000"/>
          </a:bodyPr>
          <a:lstStyle/>
          <a:p>
            <a:pPr>
              <a:lnSpc>
                <a:spcPct val="140000"/>
              </a:lnSpc>
            </a:pPr>
            <a:endParaRPr lang="en-US" sz="1400" b="1" i="0" dirty="0">
              <a:effectLst/>
              <a:highlight>
                <a:srgbClr val="FFFFFF"/>
              </a:highlight>
              <a:latin typeface="Google Sans"/>
            </a:endParaRPr>
          </a:p>
          <a:p>
            <a:pPr>
              <a:lnSpc>
                <a:spcPct val="140000"/>
              </a:lnSpc>
            </a:pPr>
            <a:r>
              <a:rPr lang="en-US" sz="1600" b="1" i="0" dirty="0">
                <a:effectLst/>
                <a:highlight>
                  <a:srgbClr val="FFFFFF"/>
                </a:highlight>
                <a:latin typeface="Google Sans"/>
              </a:rPr>
              <a:t>Salvation</a:t>
            </a:r>
          </a:p>
          <a:p>
            <a:pPr>
              <a:lnSpc>
                <a:spcPct val="140000"/>
              </a:lnSpc>
            </a:pPr>
            <a:r>
              <a:rPr lang="en-US" sz="1600" b="0" i="0" dirty="0">
                <a:effectLst/>
                <a:highlight>
                  <a:srgbClr val="FFFFFF"/>
                </a:highlight>
                <a:latin typeface="Google Sans"/>
              </a:rPr>
              <a:t>Romans 10:9 </a:t>
            </a:r>
            <a:r>
              <a:rPr lang="en-US" sz="1600" dirty="0"/>
              <a:t>If you confess with your mouth that Jesus is Lord and believe in your heart that God raised him from the dead, you will be saved</a:t>
            </a:r>
          </a:p>
          <a:p>
            <a:pPr>
              <a:lnSpc>
                <a:spcPct val="140000"/>
              </a:lnSpc>
            </a:pPr>
            <a:r>
              <a:rPr lang="en-US" sz="1600" b="1" i="0" dirty="0">
                <a:effectLst/>
                <a:latin typeface="system-ui"/>
              </a:rPr>
              <a:t>Grace</a:t>
            </a:r>
          </a:p>
          <a:p>
            <a:pPr>
              <a:lnSpc>
                <a:spcPct val="140000"/>
              </a:lnSpc>
            </a:pPr>
            <a:r>
              <a:rPr lang="en-US" sz="1600" b="0" i="0" dirty="0">
                <a:effectLst/>
                <a:latin typeface="system-ui"/>
              </a:rPr>
              <a:t>Ephesians 2:8-9 For it is by grace you have been saved, through faith—and this is not from yourselves, it is the gift of God— </a:t>
            </a:r>
            <a:r>
              <a:rPr lang="en-US" sz="1600" b="1" i="0" baseline="30000" dirty="0">
                <a:effectLst/>
                <a:latin typeface="system-ui"/>
              </a:rPr>
              <a:t>9 </a:t>
            </a:r>
            <a:r>
              <a:rPr lang="en-US" sz="1600" b="0" i="0" dirty="0">
                <a:effectLst/>
                <a:latin typeface="system-ui"/>
              </a:rPr>
              <a:t>not by works, so that no one can boast.</a:t>
            </a:r>
          </a:p>
          <a:p>
            <a:pPr>
              <a:lnSpc>
                <a:spcPct val="140000"/>
              </a:lnSpc>
            </a:pPr>
            <a:r>
              <a:rPr lang="en-US" sz="1600" b="1" i="0" dirty="0">
                <a:effectLst/>
                <a:latin typeface="system-ui"/>
              </a:rPr>
              <a:t>Philippians 2:12 </a:t>
            </a:r>
            <a:r>
              <a:rPr lang="en-US" sz="1600" b="1" i="0" baseline="30000" dirty="0">
                <a:effectLst/>
                <a:latin typeface="system-ui"/>
              </a:rPr>
              <a:t> </a:t>
            </a:r>
            <a:r>
              <a:rPr lang="en-US" sz="1600" b="0" i="0" dirty="0">
                <a:effectLst/>
                <a:latin typeface="system-ui"/>
              </a:rPr>
              <a:t>For it is by grace you have been saved, through faith—and this is not from yourselves, it is the gift of God— </a:t>
            </a:r>
            <a:r>
              <a:rPr lang="en-US" sz="1600" b="1" i="0" baseline="30000" dirty="0">
                <a:effectLst/>
                <a:latin typeface="system-ui"/>
              </a:rPr>
              <a:t>9 </a:t>
            </a:r>
            <a:r>
              <a:rPr lang="en-US" sz="1600" b="0" i="0" dirty="0">
                <a:effectLst/>
                <a:latin typeface="system-ui"/>
              </a:rPr>
              <a:t>not by works, so that no one can boast.</a:t>
            </a:r>
          </a:p>
          <a:p>
            <a:pPr>
              <a:lnSpc>
                <a:spcPct val="140000"/>
              </a:lnSpc>
            </a:pPr>
            <a:endParaRPr lang="en-US" sz="800" dirty="0"/>
          </a:p>
        </p:txBody>
      </p:sp>
      <p:pic>
        <p:nvPicPr>
          <p:cNvPr id="73" name="Picture 72" descr="Books stacked on a wooden table">
            <a:extLst>
              <a:ext uri="{FF2B5EF4-FFF2-40B4-BE49-F238E27FC236}">
                <a16:creationId xmlns:a16="http://schemas.microsoft.com/office/drawing/2014/main" id="{B79E6E6F-2794-616E-8B5A-B97C2629CA4A}"/>
              </a:ext>
            </a:extLst>
          </p:cNvPr>
          <p:cNvPicPr>
            <a:picLocks noChangeAspect="1"/>
          </p:cNvPicPr>
          <p:nvPr/>
        </p:nvPicPr>
        <p:blipFill rotWithShape="1">
          <a:blip r:embed="rId2"/>
          <a:srcRect l="8831" r="-1" b="-1"/>
          <a:stretch/>
        </p:blipFill>
        <p:spPr>
          <a:xfrm>
            <a:off x="6586071" y="1879643"/>
            <a:ext cx="5613519" cy="4109986"/>
          </a:xfrm>
          <a:prstGeom prst="rect">
            <a:avLst/>
          </a:prstGeom>
        </p:spPr>
      </p:pic>
    </p:spTree>
    <p:extLst>
      <p:ext uri="{BB962C8B-B14F-4D97-AF65-F5344CB8AC3E}">
        <p14:creationId xmlns:p14="http://schemas.microsoft.com/office/powerpoint/2010/main" val="3012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DE17-7836-81DA-85B0-B7FB44165CFD}"/>
              </a:ext>
            </a:extLst>
          </p:cNvPr>
          <p:cNvSpPr>
            <a:spLocks noGrp="1"/>
          </p:cNvSpPr>
          <p:nvPr>
            <p:ph type="title"/>
          </p:nvPr>
        </p:nvSpPr>
        <p:spPr>
          <a:xfrm>
            <a:off x="804672" y="964692"/>
            <a:ext cx="4476806" cy="1188720"/>
          </a:xfrm>
        </p:spPr>
        <p:txBody>
          <a:bodyPr>
            <a:normAutofit/>
          </a:bodyPr>
          <a:lstStyle/>
          <a:p>
            <a:r>
              <a:rPr lang="en-US" dirty="0">
                <a:latin typeface="Times New Roman" panose="02020603050405020304" pitchFamily="18" charset="0"/>
                <a:cs typeface="Times New Roman" panose="02020603050405020304" pitchFamily="18" charset="0"/>
              </a:rPr>
              <a:t>Working out your salvation</a:t>
            </a:r>
          </a:p>
        </p:txBody>
      </p:sp>
      <p:sp>
        <p:nvSpPr>
          <p:cNvPr id="3" name="Content Placeholder 2">
            <a:extLst>
              <a:ext uri="{FF2B5EF4-FFF2-40B4-BE49-F238E27FC236}">
                <a16:creationId xmlns:a16="http://schemas.microsoft.com/office/drawing/2014/main" id="{14206197-F7DB-BF9A-5EE5-D34F092BF549}"/>
              </a:ext>
            </a:extLst>
          </p:cNvPr>
          <p:cNvSpPr>
            <a:spLocks noGrp="1"/>
          </p:cNvSpPr>
          <p:nvPr>
            <p:ph idx="1"/>
          </p:nvPr>
        </p:nvSpPr>
        <p:spPr>
          <a:xfrm>
            <a:off x="803244" y="2638043"/>
            <a:ext cx="4492932" cy="4017589"/>
          </a:xfrm>
        </p:spPr>
        <p:txBody>
          <a:bodyPr>
            <a:normAutofit/>
          </a:bodyPr>
          <a:lstStyle/>
          <a:p>
            <a:pPr>
              <a:lnSpc>
                <a:spcPct val="90000"/>
              </a:lnSpc>
            </a:pPr>
            <a:r>
              <a:rPr lang="en-US" sz="1600" b="0" i="0" dirty="0">
                <a:effectLst/>
                <a:latin typeface="system-ui"/>
              </a:rPr>
              <a:t>James 2:14-26</a:t>
            </a:r>
          </a:p>
          <a:p>
            <a:pPr>
              <a:lnSpc>
                <a:spcPct val="90000"/>
              </a:lnSpc>
            </a:pPr>
            <a:r>
              <a:rPr lang="en-US" sz="1600" b="1" i="0" baseline="30000" dirty="0">
                <a:effectLst/>
                <a:latin typeface="system-ui"/>
              </a:rPr>
              <a:t>14 </a:t>
            </a:r>
            <a:r>
              <a:rPr lang="en-US" sz="1600" b="0" i="0" dirty="0">
                <a:effectLst/>
                <a:latin typeface="system-ui"/>
              </a:rPr>
              <a:t>What good is it, my brothers and sisters, if someone claims to have faith but has no deeds? Can such faith save them? </a:t>
            </a:r>
            <a:r>
              <a:rPr lang="en-US" sz="1600" b="1" i="0" baseline="30000" dirty="0">
                <a:effectLst/>
                <a:latin typeface="system-ui"/>
              </a:rPr>
              <a:t>15 </a:t>
            </a:r>
            <a:r>
              <a:rPr lang="en-US" sz="1600" b="0" i="0" dirty="0">
                <a:effectLst/>
                <a:latin typeface="system-ui"/>
              </a:rPr>
              <a:t>Suppose a brother or a sister is without clothes and daily food. </a:t>
            </a:r>
            <a:r>
              <a:rPr lang="en-US" sz="1600" b="1" i="0" baseline="30000" dirty="0">
                <a:effectLst/>
                <a:latin typeface="system-ui"/>
              </a:rPr>
              <a:t>16 </a:t>
            </a:r>
            <a:r>
              <a:rPr lang="en-US" sz="1600" b="0" i="0" dirty="0">
                <a:effectLst/>
                <a:latin typeface="system-ui"/>
              </a:rPr>
              <a:t>If one of you says to them, “Go in peace; keep warm and well fed,” but does nothing about their physical needs, what good is it? </a:t>
            </a:r>
            <a:r>
              <a:rPr lang="en-US" sz="1600" b="1" i="0" baseline="30000" dirty="0">
                <a:effectLst/>
                <a:latin typeface="system-ui"/>
              </a:rPr>
              <a:t>17 </a:t>
            </a:r>
            <a:r>
              <a:rPr lang="en-US" sz="1600" b="0" i="0" dirty="0">
                <a:effectLst/>
                <a:latin typeface="system-ui"/>
              </a:rPr>
              <a:t>In the same way, faith by itself, if it is not accompanied by action, is dead.</a:t>
            </a:r>
          </a:p>
          <a:p>
            <a:pPr>
              <a:lnSpc>
                <a:spcPct val="90000"/>
              </a:lnSpc>
            </a:pPr>
            <a:r>
              <a:rPr lang="en-US" sz="1600" b="1" i="0" baseline="30000" dirty="0">
                <a:effectLst/>
                <a:latin typeface="system-ui"/>
              </a:rPr>
              <a:t>18 </a:t>
            </a:r>
            <a:r>
              <a:rPr lang="en-US" sz="1600" b="0" i="0" dirty="0">
                <a:effectLst/>
                <a:latin typeface="system-ui"/>
              </a:rPr>
              <a:t>But someone will say, “You have faith; I have deeds.”</a:t>
            </a:r>
          </a:p>
          <a:p>
            <a:pPr>
              <a:lnSpc>
                <a:spcPct val="90000"/>
              </a:lnSpc>
            </a:pPr>
            <a:r>
              <a:rPr lang="en-US" sz="1600" b="0" i="0" dirty="0">
                <a:effectLst/>
                <a:latin typeface="system-ui"/>
              </a:rPr>
              <a:t>Show me your faith without deeds, and I will show you my faith by my deeds. </a:t>
            </a:r>
            <a:r>
              <a:rPr lang="en-US" sz="1600" b="1" i="0" baseline="30000" dirty="0">
                <a:effectLst/>
                <a:latin typeface="system-ui"/>
              </a:rPr>
              <a:t>19 </a:t>
            </a:r>
            <a:r>
              <a:rPr lang="en-US" sz="1600" b="0" i="0" dirty="0">
                <a:effectLst/>
                <a:latin typeface="system-ui"/>
              </a:rPr>
              <a:t>You believe that there is one God. Good! Even the demons believe that—and shudder.</a:t>
            </a:r>
          </a:p>
          <a:p>
            <a:pPr>
              <a:lnSpc>
                <a:spcPct val="90000"/>
              </a:lnSpc>
            </a:pPr>
            <a:endParaRPr lang="en-US" sz="1400" dirty="0"/>
          </a:p>
        </p:txBody>
      </p:sp>
      <p:sp>
        <p:nvSpPr>
          <p:cNvPr id="18" name="Rectangle 17">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ir of glasses on a book">
            <a:extLst>
              <a:ext uri="{FF2B5EF4-FFF2-40B4-BE49-F238E27FC236}">
                <a16:creationId xmlns:a16="http://schemas.microsoft.com/office/drawing/2014/main" id="{E5FBFFCC-A823-5681-5CAD-6C313B02A39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040" b="2210"/>
          <a:stretch/>
        </p:blipFill>
        <p:spPr>
          <a:xfrm>
            <a:off x="6272789" y="2087946"/>
            <a:ext cx="4782312" cy="2690050"/>
          </a:xfrm>
          <a:prstGeom prst="rect">
            <a:avLst/>
          </a:prstGeom>
        </p:spPr>
      </p:pic>
    </p:spTree>
    <p:extLst>
      <p:ext uri="{BB962C8B-B14F-4D97-AF65-F5344CB8AC3E}">
        <p14:creationId xmlns:p14="http://schemas.microsoft.com/office/powerpoint/2010/main" val="161936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69430-058D-CCAD-CE4A-8CCE909DC32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fontScale="90000"/>
          </a:bodyPr>
          <a:lstStyle/>
          <a:p>
            <a:r>
              <a:rPr lang="en-US" dirty="0">
                <a:solidFill>
                  <a:srgbClr val="FFFFFF"/>
                </a:solidFill>
                <a:latin typeface="Times New Roman" panose="02020603050405020304" pitchFamily="18" charset="0"/>
                <a:cs typeface="Times New Roman" panose="02020603050405020304" pitchFamily="18" charset="0"/>
              </a:rPr>
              <a:t>Deeds alone  is not what is important to </a:t>
            </a:r>
            <a:r>
              <a:rPr lang="en-US" dirty="0" err="1">
                <a:solidFill>
                  <a:srgbClr val="FFFFFF"/>
                </a:solidFill>
                <a:latin typeface="Times New Roman" panose="02020603050405020304" pitchFamily="18" charset="0"/>
                <a:cs typeface="Times New Roman" panose="02020603050405020304" pitchFamily="18" charset="0"/>
              </a:rPr>
              <a:t>jesus</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E19657-5BBB-FAC9-4606-AEFA592CFA6F}"/>
              </a:ext>
            </a:extLst>
          </p:cNvPr>
          <p:cNvSpPr>
            <a:spLocks noGrp="1"/>
          </p:cNvSpPr>
          <p:nvPr>
            <p:ph idx="1"/>
          </p:nvPr>
        </p:nvSpPr>
        <p:spPr>
          <a:xfrm>
            <a:off x="5591695" y="1402080"/>
            <a:ext cx="5320696" cy="4053840"/>
          </a:xfrm>
        </p:spPr>
        <p:txBody>
          <a:bodyPr anchor="ctr">
            <a:normAutofit/>
          </a:bodyPr>
          <a:lstStyle/>
          <a:p>
            <a:r>
              <a:rPr lang="en-US" b="0" i="0" dirty="0">
                <a:effectLst/>
                <a:latin typeface="system-ui"/>
              </a:rPr>
              <a:t>Matthew 7:21-23</a:t>
            </a:r>
          </a:p>
          <a:p>
            <a:r>
              <a:rPr lang="en-US" b="1" i="0" dirty="0">
                <a:effectLst/>
                <a:latin typeface="system-ui"/>
              </a:rPr>
              <a:t>I Never Knew You</a:t>
            </a:r>
          </a:p>
          <a:p>
            <a:r>
              <a:rPr lang="en-US" b="1" i="0" baseline="30000" dirty="0">
                <a:effectLst/>
                <a:latin typeface="system-ui"/>
              </a:rPr>
              <a:t>21 </a:t>
            </a:r>
            <a:r>
              <a:rPr lang="en-US" b="0" i="0" dirty="0">
                <a:effectLst/>
                <a:latin typeface="system-ui"/>
              </a:rPr>
              <a:t>“Not everyone who says to Me, ‘Lord, Lord,’ shall enter the kingdom of heaven, but he who does the will of My Father in heaven. </a:t>
            </a:r>
            <a:r>
              <a:rPr lang="en-US" b="1" i="0" baseline="30000" dirty="0">
                <a:effectLst/>
                <a:latin typeface="system-ui"/>
              </a:rPr>
              <a:t>22 </a:t>
            </a:r>
            <a:r>
              <a:rPr lang="en-US" b="0" i="0" dirty="0">
                <a:effectLst/>
                <a:latin typeface="system-ui"/>
              </a:rPr>
              <a:t>Many will say to Me in that day, ‘Lord, Lord, have we not prophesied in Your name, cast out demons in Your name, and done many wonders in Your name?’ </a:t>
            </a:r>
            <a:r>
              <a:rPr lang="en-US" b="1" i="0" baseline="30000" dirty="0">
                <a:effectLst/>
                <a:latin typeface="system-ui"/>
              </a:rPr>
              <a:t>23 </a:t>
            </a:r>
            <a:r>
              <a:rPr lang="en-US" b="0" i="0" dirty="0">
                <a:effectLst/>
                <a:latin typeface="system-ui"/>
              </a:rPr>
              <a:t>And then I will declare to them, ‘I never knew you; depart from Me, you who practice lawlessness!’</a:t>
            </a:r>
          </a:p>
          <a:p>
            <a:endParaRPr lang="en-US" dirty="0"/>
          </a:p>
        </p:txBody>
      </p:sp>
    </p:spTree>
    <p:extLst>
      <p:ext uri="{BB962C8B-B14F-4D97-AF65-F5344CB8AC3E}">
        <p14:creationId xmlns:p14="http://schemas.microsoft.com/office/powerpoint/2010/main" val="166454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2AB0-53CF-7852-08BB-998F03E67A7B}"/>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latin typeface="Times New Roman" panose="02020603050405020304" pitchFamily="18" charset="0"/>
                <a:cs typeface="Times New Roman" panose="02020603050405020304" pitchFamily="18" charset="0"/>
              </a:rPr>
              <a:t>How to reconcile?</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D9BD79-2849-D294-CDCC-B554143FD56C}"/>
              </a:ext>
            </a:extLst>
          </p:cNvPr>
          <p:cNvSpPr>
            <a:spLocks noGrp="1"/>
          </p:cNvSpPr>
          <p:nvPr>
            <p:ph idx="1"/>
          </p:nvPr>
        </p:nvSpPr>
        <p:spPr>
          <a:xfrm>
            <a:off x="6049182" y="802638"/>
            <a:ext cx="5408696" cy="5252722"/>
          </a:xfrm>
        </p:spPr>
        <p:txBody>
          <a:bodyPr anchor="ctr">
            <a:normAutofit/>
          </a:bodyPr>
          <a:lstStyle/>
          <a:p>
            <a:pPr marL="0" indent="0">
              <a:buNone/>
            </a:pPr>
            <a:r>
              <a:rPr lang="en-US" sz="2800" dirty="0">
                <a:solidFill>
                  <a:schemeClr val="bg1"/>
                </a:solidFill>
              </a:rPr>
              <a:t>We are saved by faith. God wants us to do something with that faith. Our works are evidence of our faith.</a:t>
            </a:r>
          </a:p>
          <a:p>
            <a:endParaRPr lang="en-US" sz="2800" dirty="0">
              <a:solidFill>
                <a:schemeClr val="bg1"/>
              </a:solidFill>
            </a:endParaRPr>
          </a:p>
          <a:p>
            <a:pPr marL="0" indent="0">
              <a:buNone/>
            </a:pPr>
            <a:r>
              <a:rPr lang="en-US" b="0" i="0" dirty="0">
                <a:solidFill>
                  <a:schemeClr val="bg1"/>
                </a:solidFill>
                <a:effectLst/>
                <a:highlight>
                  <a:srgbClr val="FFFFFF"/>
                </a:highlight>
                <a:latin typeface="system-ui"/>
              </a:rPr>
              <a:t>James 2:14-26</a:t>
            </a:r>
            <a:r>
              <a:rPr lang="en-US" b="1" baseline="30000" dirty="0">
                <a:solidFill>
                  <a:schemeClr val="bg1"/>
                </a:solidFill>
                <a:highlight>
                  <a:srgbClr val="FFFFFF"/>
                </a:highlight>
                <a:latin typeface="system-ui"/>
              </a:rPr>
              <a:t> </a:t>
            </a:r>
            <a:r>
              <a:rPr lang="en-US" b="0" i="0" dirty="0">
                <a:solidFill>
                  <a:schemeClr val="bg1"/>
                </a:solidFill>
                <a:effectLst/>
                <a:highlight>
                  <a:srgbClr val="FFFFFF"/>
                </a:highlight>
                <a:latin typeface="system-ui"/>
              </a:rPr>
              <a:t>Was not our father Abraham considered righteous for what he did when he offered his son Isaac on the altar? </a:t>
            </a:r>
            <a:r>
              <a:rPr lang="en-US" b="1" i="0" baseline="30000" dirty="0">
                <a:solidFill>
                  <a:schemeClr val="bg1"/>
                </a:solidFill>
                <a:effectLst/>
                <a:highlight>
                  <a:srgbClr val="FFFFFF"/>
                </a:highlight>
                <a:latin typeface="system-ui"/>
              </a:rPr>
              <a:t>22 </a:t>
            </a:r>
            <a:r>
              <a:rPr lang="en-US" b="0" i="0" dirty="0">
                <a:solidFill>
                  <a:schemeClr val="bg1"/>
                </a:solidFill>
                <a:effectLst/>
                <a:highlight>
                  <a:srgbClr val="FFFFFF"/>
                </a:highlight>
                <a:latin typeface="system-ui"/>
              </a:rPr>
              <a:t>You see that his faith and his actions were working together, and his faith was made complete by what he did.</a:t>
            </a:r>
            <a:endParaRPr lang="en-US" dirty="0">
              <a:solidFill>
                <a:schemeClr val="bg1"/>
              </a:solidFill>
            </a:endParaRPr>
          </a:p>
        </p:txBody>
      </p:sp>
    </p:spTree>
    <p:extLst>
      <p:ext uri="{BB962C8B-B14F-4D97-AF65-F5344CB8AC3E}">
        <p14:creationId xmlns:p14="http://schemas.microsoft.com/office/powerpoint/2010/main" val="37701778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66B8-E106-2CDB-B0A1-2621C9F5EC33}"/>
              </a:ext>
            </a:extLst>
          </p:cNvPr>
          <p:cNvSpPr>
            <a:spLocks noGrp="1"/>
          </p:cNvSpPr>
          <p:nvPr>
            <p:ph type="title"/>
          </p:nvPr>
        </p:nvSpPr>
        <p:spPr>
          <a:xfrm>
            <a:off x="804672" y="978776"/>
            <a:ext cx="5925310" cy="1174991"/>
          </a:xfrm>
        </p:spPr>
        <p:txBody>
          <a:bodyPr>
            <a:normAutofit/>
          </a:bodyPr>
          <a:lstStyle/>
          <a:p>
            <a:r>
              <a:rPr lang="en-US" sz="2400">
                <a:latin typeface="Times New Roman" panose="02020603050405020304" pitchFamily="18" charset="0"/>
                <a:cs typeface="Times New Roman" panose="02020603050405020304" pitchFamily="18" charset="0"/>
              </a:rPr>
              <a:t>Counting the cost</a:t>
            </a:r>
          </a:p>
        </p:txBody>
      </p:sp>
      <p:sp>
        <p:nvSpPr>
          <p:cNvPr id="3" name="Content Placeholder 2">
            <a:extLst>
              <a:ext uri="{FF2B5EF4-FFF2-40B4-BE49-F238E27FC236}">
                <a16:creationId xmlns:a16="http://schemas.microsoft.com/office/drawing/2014/main" id="{935E8DCC-F70B-820B-CE52-8BB9D4BFE043}"/>
              </a:ext>
            </a:extLst>
          </p:cNvPr>
          <p:cNvSpPr>
            <a:spLocks noGrp="1"/>
          </p:cNvSpPr>
          <p:nvPr>
            <p:ph idx="1"/>
          </p:nvPr>
        </p:nvSpPr>
        <p:spPr>
          <a:xfrm>
            <a:off x="804672" y="2640692"/>
            <a:ext cx="5925310" cy="3255252"/>
          </a:xfrm>
        </p:spPr>
        <p:txBody>
          <a:bodyPr>
            <a:normAutofit/>
          </a:bodyPr>
          <a:lstStyle/>
          <a:p>
            <a:pPr marL="0" indent="0">
              <a:lnSpc>
                <a:spcPct val="90000"/>
              </a:lnSpc>
              <a:buNone/>
            </a:pPr>
            <a:r>
              <a:rPr lang="en-US" sz="1500" b="0" i="0">
                <a:effectLst/>
                <a:highlight>
                  <a:srgbClr val="FFFFFF"/>
                </a:highlight>
                <a:latin typeface="Roboto" panose="02000000000000000000" pitchFamily="2" charset="0"/>
              </a:rPr>
              <a:t>Luke 14:28</a:t>
            </a:r>
          </a:p>
          <a:p>
            <a:pPr marL="0" indent="0">
              <a:lnSpc>
                <a:spcPct val="90000"/>
              </a:lnSpc>
              <a:buNone/>
            </a:pPr>
            <a:r>
              <a:rPr lang="en-US" sz="1500" b="0" i="0">
                <a:effectLst/>
                <a:highlight>
                  <a:srgbClr val="FFFFFF"/>
                </a:highlight>
                <a:latin typeface="Roboto" panose="02000000000000000000" pitchFamily="2" charset="0"/>
              </a:rPr>
              <a:t>For which of you, desiring to build a tower, does not first sit down and count the cost, whether he has enough to complete it?</a:t>
            </a:r>
          </a:p>
          <a:p>
            <a:pPr marL="0" indent="0">
              <a:lnSpc>
                <a:spcPct val="90000"/>
              </a:lnSpc>
              <a:buNone/>
            </a:pPr>
            <a:r>
              <a:rPr lang="en-US" sz="1500">
                <a:highlight>
                  <a:srgbClr val="FFFFFF"/>
                </a:highlight>
                <a:latin typeface="Roboto" panose="02000000000000000000" pitchFamily="2" charset="0"/>
              </a:rPr>
              <a:t>Foundational scripture</a:t>
            </a:r>
          </a:p>
          <a:p>
            <a:pPr>
              <a:lnSpc>
                <a:spcPct val="90000"/>
              </a:lnSpc>
            </a:pPr>
            <a:r>
              <a:rPr lang="en-US" sz="1500" b="0" i="0">
                <a:effectLst/>
                <a:latin typeface="system-ui"/>
              </a:rPr>
              <a:t>Matthew 16:24-26</a:t>
            </a:r>
          </a:p>
          <a:p>
            <a:pPr>
              <a:lnSpc>
                <a:spcPct val="90000"/>
              </a:lnSpc>
            </a:pPr>
            <a:r>
              <a:rPr lang="en-US" sz="1500" b="1" i="0" baseline="30000">
                <a:effectLst/>
                <a:latin typeface="system-ui"/>
              </a:rPr>
              <a:t>24 </a:t>
            </a:r>
            <a:r>
              <a:rPr lang="en-US" sz="1500" b="0" i="0">
                <a:effectLst/>
                <a:latin typeface="system-ui"/>
              </a:rPr>
              <a:t>Then Jesus told his disciples, “If anyone would </a:t>
            </a:r>
            <a:r>
              <a:rPr lang="en-US" sz="1500" b="1" i="1" u="sng">
                <a:effectLst/>
                <a:latin typeface="system-ui"/>
              </a:rPr>
              <a:t>come after me</a:t>
            </a:r>
            <a:r>
              <a:rPr lang="en-US" sz="1500" b="0" i="0">
                <a:effectLst/>
                <a:latin typeface="system-ui"/>
              </a:rPr>
              <a:t>, let him </a:t>
            </a:r>
            <a:r>
              <a:rPr lang="en-US" sz="1500" b="1" i="1" u="sng">
                <a:effectLst/>
                <a:latin typeface="system-ui"/>
              </a:rPr>
              <a:t>deny himself </a:t>
            </a:r>
            <a:r>
              <a:rPr lang="en-US" sz="1500" b="0" i="0">
                <a:effectLst/>
                <a:latin typeface="system-ui"/>
              </a:rPr>
              <a:t>and </a:t>
            </a:r>
            <a:r>
              <a:rPr lang="en-US" sz="1500" b="1" i="1" u="sng">
                <a:effectLst/>
                <a:latin typeface="system-ui"/>
              </a:rPr>
              <a:t>take up his cross</a:t>
            </a:r>
            <a:r>
              <a:rPr lang="en-US" sz="1500" b="0" i="0">
                <a:effectLst/>
                <a:latin typeface="system-ui"/>
              </a:rPr>
              <a:t> and </a:t>
            </a:r>
            <a:r>
              <a:rPr lang="en-US" sz="1500" b="1" i="1" u="sng">
                <a:effectLst/>
                <a:latin typeface="system-ui"/>
              </a:rPr>
              <a:t>follow me</a:t>
            </a:r>
            <a:r>
              <a:rPr lang="en-US" sz="1500" b="0" i="0">
                <a:effectLst/>
                <a:latin typeface="system-ui"/>
              </a:rPr>
              <a:t>. </a:t>
            </a:r>
          </a:p>
          <a:p>
            <a:pPr>
              <a:lnSpc>
                <a:spcPct val="90000"/>
              </a:lnSpc>
            </a:pPr>
            <a:r>
              <a:rPr lang="en-US" sz="1500" b="1" i="0" baseline="30000">
                <a:effectLst/>
                <a:latin typeface="system-ui"/>
              </a:rPr>
              <a:t>25 </a:t>
            </a:r>
            <a:r>
              <a:rPr lang="en-US" sz="1500" b="0" i="0">
                <a:effectLst/>
                <a:latin typeface="system-ui"/>
              </a:rPr>
              <a:t>For whoever would save his life will lose it, but </a:t>
            </a:r>
            <a:r>
              <a:rPr lang="en-US" sz="1500">
                <a:latin typeface="system-ui"/>
              </a:rPr>
              <a:t>whoever </a:t>
            </a:r>
            <a:r>
              <a:rPr lang="en-US" sz="1500">
                <a:highlight>
                  <a:srgbClr val="FFFF00"/>
                </a:highlight>
                <a:latin typeface="system-ui"/>
              </a:rPr>
              <a:t>loses </a:t>
            </a:r>
            <a:r>
              <a:rPr lang="en-US" sz="1500" b="0" i="0">
                <a:effectLst/>
                <a:highlight>
                  <a:srgbClr val="FFFF00"/>
                </a:highlight>
                <a:latin typeface="system-ui"/>
              </a:rPr>
              <a:t>his life </a:t>
            </a:r>
            <a:r>
              <a:rPr lang="en-US" sz="1500" b="0" i="0">
                <a:effectLst/>
                <a:latin typeface="system-ui"/>
              </a:rPr>
              <a:t>for my sake will find it. </a:t>
            </a:r>
            <a:r>
              <a:rPr lang="en-US" sz="1500" b="1" i="0" baseline="30000">
                <a:effectLst/>
                <a:latin typeface="system-ui"/>
              </a:rPr>
              <a:t>26 </a:t>
            </a:r>
            <a:r>
              <a:rPr lang="en-US" sz="1500" b="0" i="0">
                <a:effectLst/>
                <a:latin typeface="system-ui"/>
              </a:rPr>
              <a:t>For what will it profit a man if he gains the whole world and forfeits his soul? Or what shall a man give in return for his soul?</a:t>
            </a:r>
          </a:p>
          <a:p>
            <a:pPr marL="0" indent="0">
              <a:lnSpc>
                <a:spcPct val="90000"/>
              </a:lnSpc>
              <a:buNone/>
            </a:pPr>
            <a:endParaRPr lang="en-US" sz="1500"/>
          </a:p>
        </p:txBody>
      </p:sp>
      <p:pic>
        <p:nvPicPr>
          <p:cNvPr id="6" name="Picture 5" descr="A cartoon of a person sitting in a chair">
            <a:extLst>
              <a:ext uri="{FF2B5EF4-FFF2-40B4-BE49-F238E27FC236}">
                <a16:creationId xmlns:a16="http://schemas.microsoft.com/office/drawing/2014/main" id="{55323CAC-5C8B-1C21-AAB5-A4FF35EDC4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170" r="18919"/>
          <a:stretch/>
        </p:blipFill>
        <p:spPr>
          <a:xfrm>
            <a:off x="7534654" y="10"/>
            <a:ext cx="4657345" cy="6857990"/>
          </a:xfrm>
          <a:prstGeom prst="rect">
            <a:avLst/>
          </a:prstGeom>
        </p:spPr>
      </p:pic>
    </p:spTree>
    <p:extLst>
      <p:ext uri="{BB962C8B-B14F-4D97-AF65-F5344CB8AC3E}">
        <p14:creationId xmlns:p14="http://schemas.microsoft.com/office/powerpoint/2010/main" val="325943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F226-D02F-E3F3-31D8-2940A35CAE5B}"/>
              </a:ext>
            </a:extLst>
          </p:cNvPr>
          <p:cNvSpPr>
            <a:spLocks noGrp="1"/>
          </p:cNvSpPr>
          <p:nvPr>
            <p:ph type="title"/>
          </p:nvPr>
        </p:nvSpPr>
        <p:spPr>
          <a:xfrm>
            <a:off x="1073810" y="696226"/>
            <a:ext cx="8675712" cy="981892"/>
          </a:xfrm>
        </p:spPr>
        <p:txBody>
          <a:bodyPr>
            <a:normAutofit/>
          </a:bodyPr>
          <a:lstStyle/>
          <a:p>
            <a:r>
              <a:rPr lang="en-US" dirty="0">
                <a:latin typeface="Times New Roman" panose="02020603050405020304" pitchFamily="18" charset="0"/>
                <a:cs typeface="Times New Roman" panose="02020603050405020304" pitchFamily="18" charset="0"/>
              </a:rPr>
              <a:t>Counting the cost (cont’d)</a:t>
            </a:r>
          </a:p>
        </p:txBody>
      </p:sp>
      <p:sp>
        <p:nvSpPr>
          <p:cNvPr id="3" name="Content Placeholder 2">
            <a:extLst>
              <a:ext uri="{FF2B5EF4-FFF2-40B4-BE49-F238E27FC236}">
                <a16:creationId xmlns:a16="http://schemas.microsoft.com/office/drawing/2014/main" id="{8531B337-67C8-1303-2D60-075E0819939F}"/>
              </a:ext>
            </a:extLst>
          </p:cNvPr>
          <p:cNvSpPr>
            <a:spLocks noGrp="1"/>
          </p:cNvSpPr>
          <p:nvPr>
            <p:ph idx="1"/>
          </p:nvPr>
        </p:nvSpPr>
        <p:spPr>
          <a:xfrm>
            <a:off x="1086357" y="1996343"/>
            <a:ext cx="5009643" cy="4165431"/>
          </a:xfrm>
        </p:spPr>
        <p:txBody>
          <a:bodyPr>
            <a:noAutofit/>
          </a:bodyPr>
          <a:lstStyle/>
          <a:p>
            <a:pPr>
              <a:lnSpc>
                <a:spcPct val="140000"/>
              </a:lnSpc>
              <a:buFont typeface="Wingdings" panose="05000000000000000000" pitchFamily="2" charset="2"/>
              <a:buChar char="Ø"/>
            </a:pPr>
            <a:r>
              <a:rPr lang="en-US" sz="1600" b="0" i="0" dirty="0">
                <a:effectLst/>
                <a:highlight>
                  <a:srgbClr val="FFFFFF"/>
                </a:highlight>
                <a:latin typeface="Segoe UI" panose="020B0502040204020203" pitchFamily="34" charset="0"/>
              </a:rPr>
              <a:t>Luke 14:25-33 Now great crowds accompanied him, and he turned and said to them, “If anyone comes to me and does not </a:t>
            </a:r>
            <a:r>
              <a:rPr lang="en-US" sz="1600" b="1" i="1" dirty="0">
                <a:effectLst/>
                <a:highlight>
                  <a:srgbClr val="FFFFFF"/>
                </a:highlight>
                <a:latin typeface="Segoe UI" panose="020B0502040204020203" pitchFamily="34" charset="0"/>
              </a:rPr>
              <a:t>hate</a:t>
            </a:r>
            <a:r>
              <a:rPr lang="en-US" sz="1600" b="0" i="0" dirty="0">
                <a:effectLst/>
                <a:highlight>
                  <a:srgbClr val="FFFFFF"/>
                </a:highlight>
                <a:latin typeface="Segoe UI" panose="020B0502040204020203" pitchFamily="34" charset="0"/>
              </a:rPr>
              <a:t> his own father and mother and wife and children and brothers and sisters, yes, and even his own life, he cannot be my disciple.</a:t>
            </a:r>
          </a:p>
          <a:p>
            <a:pPr>
              <a:lnSpc>
                <a:spcPct val="140000"/>
              </a:lnSpc>
              <a:buFont typeface="Wingdings" panose="05000000000000000000" pitchFamily="2" charset="2"/>
              <a:buChar char="Ø"/>
            </a:pPr>
            <a:r>
              <a:rPr lang="en-US" sz="1600" dirty="0">
                <a:highlight>
                  <a:srgbClr val="FFFFFF"/>
                </a:highlight>
                <a:latin typeface="Segoe UI" panose="020B0502040204020203" pitchFamily="34" charset="0"/>
              </a:rPr>
              <a:t>Luke 14:33 </a:t>
            </a:r>
            <a:r>
              <a:rPr lang="en-US" sz="1600" b="0" i="0" dirty="0">
                <a:effectLst/>
                <a:highlight>
                  <a:srgbClr val="FFFFFF"/>
                </a:highlight>
                <a:latin typeface="Segoe UI" panose="020B0502040204020203" pitchFamily="34" charset="0"/>
              </a:rPr>
              <a:t>So therefore, any one of you who does not</a:t>
            </a:r>
            <a:r>
              <a:rPr lang="en-US" sz="1600" b="1" i="1" dirty="0">
                <a:effectLst/>
                <a:highlight>
                  <a:srgbClr val="FFFFFF"/>
                </a:highlight>
                <a:latin typeface="Segoe UI" panose="020B0502040204020203" pitchFamily="34" charset="0"/>
              </a:rPr>
              <a:t> renounce all </a:t>
            </a:r>
            <a:r>
              <a:rPr lang="en-US" sz="1600" b="0" i="0" dirty="0">
                <a:effectLst/>
                <a:highlight>
                  <a:srgbClr val="FFFFFF"/>
                </a:highlight>
                <a:latin typeface="Segoe UI" panose="020B0502040204020203" pitchFamily="34" charset="0"/>
              </a:rPr>
              <a:t>that he has cannot be my disciple.</a:t>
            </a:r>
          </a:p>
          <a:p>
            <a:pPr>
              <a:lnSpc>
                <a:spcPct val="140000"/>
              </a:lnSpc>
              <a:buFont typeface="Wingdings" panose="05000000000000000000" pitchFamily="2" charset="2"/>
              <a:buChar char="Ø"/>
            </a:pPr>
            <a:r>
              <a:rPr lang="en-US" sz="1600" b="0" i="0" dirty="0">
                <a:effectLst/>
                <a:highlight>
                  <a:srgbClr val="FFFFFF"/>
                </a:highlight>
                <a:latin typeface="Google Sans"/>
              </a:rPr>
              <a:t>Matthew 19:29 And everyone who has </a:t>
            </a:r>
            <a:r>
              <a:rPr lang="en-US" sz="1600" b="1" i="1" dirty="0">
                <a:effectLst/>
                <a:highlight>
                  <a:srgbClr val="FFFFFF"/>
                </a:highlight>
                <a:latin typeface="Google Sans"/>
              </a:rPr>
              <a:t>given up </a:t>
            </a:r>
            <a:r>
              <a:rPr lang="en-US" sz="1600" b="0" i="0" dirty="0">
                <a:effectLst/>
                <a:highlight>
                  <a:srgbClr val="FFFFFF"/>
                </a:highlight>
                <a:latin typeface="Google Sans"/>
              </a:rPr>
              <a:t>houses or brothers or sisters or father or mother or children or property, for my sake, will receive a hundred times as much in return and will inherit eternal life.</a:t>
            </a:r>
            <a:endParaRPr lang="en-US" sz="1600" b="0" i="0" dirty="0">
              <a:effectLst/>
              <a:highlight>
                <a:srgbClr val="FFFFFF"/>
              </a:highlight>
              <a:latin typeface="Segoe UI" panose="020B0502040204020203" pitchFamily="34" charset="0"/>
            </a:endParaRPr>
          </a:p>
        </p:txBody>
      </p:sp>
      <p:pic>
        <p:nvPicPr>
          <p:cNvPr id="5" name="Picture 4" descr="A teddy bear">
            <a:extLst>
              <a:ext uri="{FF2B5EF4-FFF2-40B4-BE49-F238E27FC236}">
                <a16:creationId xmlns:a16="http://schemas.microsoft.com/office/drawing/2014/main" id="{3147B672-CC59-0477-105D-94C6B19E85F3}"/>
              </a:ext>
            </a:extLst>
          </p:cNvPr>
          <p:cNvPicPr>
            <a:picLocks noChangeAspect="1"/>
          </p:cNvPicPr>
          <p:nvPr/>
        </p:nvPicPr>
        <p:blipFill rotWithShape="1">
          <a:blip r:embed="rId2"/>
          <a:srcRect l="8831" r="-1" b="-1"/>
          <a:stretch/>
        </p:blipFill>
        <p:spPr>
          <a:xfrm>
            <a:off x="6586071" y="1879643"/>
            <a:ext cx="5613519" cy="4109986"/>
          </a:xfrm>
          <a:prstGeom prst="rect">
            <a:avLst/>
          </a:prstGeom>
        </p:spPr>
      </p:pic>
      <p:pic>
        <p:nvPicPr>
          <p:cNvPr id="8" name="Picture 7" descr="A drawing of a pair of hands">
            <a:extLst>
              <a:ext uri="{FF2B5EF4-FFF2-40B4-BE49-F238E27FC236}">
                <a16:creationId xmlns:a16="http://schemas.microsoft.com/office/drawing/2014/main" id="{299971FF-AF22-2E58-1408-7351C6A0DA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11098" y="1842836"/>
            <a:ext cx="5571924" cy="4165431"/>
          </a:xfrm>
          <a:prstGeom prst="rect">
            <a:avLst/>
          </a:prstGeom>
        </p:spPr>
      </p:pic>
    </p:spTree>
    <p:extLst>
      <p:ext uri="{BB962C8B-B14F-4D97-AF65-F5344CB8AC3E}">
        <p14:creationId xmlns:p14="http://schemas.microsoft.com/office/powerpoint/2010/main" val="114605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C87E-1F96-A4CC-762D-D9720AB28D9E}"/>
              </a:ext>
            </a:extLst>
          </p:cNvPr>
          <p:cNvSpPr>
            <a:spLocks noGrp="1"/>
          </p:cNvSpPr>
          <p:nvPr>
            <p:ph type="title"/>
          </p:nvPr>
        </p:nvSpPr>
        <p:spPr>
          <a:xfrm>
            <a:off x="804672" y="978776"/>
            <a:ext cx="5925310" cy="1174991"/>
          </a:xfrm>
        </p:spPr>
        <p:txBody>
          <a:bodyPr>
            <a:normAutofit/>
          </a:bodyPr>
          <a:lstStyle/>
          <a:p>
            <a:r>
              <a:rPr lang="en-US" sz="2400">
                <a:latin typeface="Times New Roman" panose="02020603050405020304" pitchFamily="18" charset="0"/>
                <a:cs typeface="Times New Roman" panose="02020603050405020304" pitchFamily="18" charset="0"/>
              </a:rPr>
              <a:t>Reality of following Jesus</a:t>
            </a:r>
          </a:p>
        </p:txBody>
      </p:sp>
      <p:sp>
        <p:nvSpPr>
          <p:cNvPr id="76" name="Content Placeholder 2">
            <a:extLst>
              <a:ext uri="{FF2B5EF4-FFF2-40B4-BE49-F238E27FC236}">
                <a16:creationId xmlns:a16="http://schemas.microsoft.com/office/drawing/2014/main" id="{29B7EB8C-9789-4AF7-AD6F-631DD15DC8E9}"/>
              </a:ext>
            </a:extLst>
          </p:cNvPr>
          <p:cNvSpPr>
            <a:spLocks noGrp="1"/>
          </p:cNvSpPr>
          <p:nvPr>
            <p:ph idx="1"/>
          </p:nvPr>
        </p:nvSpPr>
        <p:spPr>
          <a:xfrm>
            <a:off x="804672" y="2640692"/>
            <a:ext cx="5925310" cy="3255252"/>
          </a:xfrm>
        </p:spPr>
        <p:txBody>
          <a:bodyPr>
            <a:normAutofit/>
          </a:bodyPr>
          <a:lstStyle/>
          <a:p>
            <a:pPr marL="0" indent="0">
              <a:lnSpc>
                <a:spcPct val="90000"/>
              </a:lnSpc>
              <a:buNone/>
            </a:pPr>
            <a:r>
              <a:rPr lang="en-US" sz="1700" b="1" i="0" baseline="30000">
                <a:effectLst/>
                <a:highlight>
                  <a:srgbClr val="FFFFFF"/>
                </a:highlight>
                <a:latin typeface="Times New Roman" panose="02020603050405020304" pitchFamily="18" charset="0"/>
                <a:cs typeface="Times New Roman" panose="02020603050405020304" pitchFamily="18" charset="0"/>
              </a:rPr>
              <a:t>Luke 9 57-62</a:t>
            </a:r>
          </a:p>
          <a:p>
            <a:pPr marL="0" indent="0">
              <a:lnSpc>
                <a:spcPct val="90000"/>
              </a:lnSpc>
              <a:buNone/>
            </a:pPr>
            <a:r>
              <a:rPr lang="en-US" sz="1700" b="0" i="0">
                <a:effectLst/>
                <a:highlight>
                  <a:srgbClr val="FFFFFF"/>
                </a:highlight>
                <a:latin typeface="Times New Roman" panose="02020603050405020304" pitchFamily="18" charset="0"/>
                <a:cs typeface="Times New Roman" panose="02020603050405020304" pitchFamily="18" charset="0"/>
              </a:rPr>
              <a:t>Now it happened as they journeyed on the road, </a:t>
            </a:r>
            <a:r>
              <a:rPr lang="en-US" sz="1700" b="0" i="1">
                <a:effectLst/>
                <a:highlight>
                  <a:srgbClr val="FFFFFF"/>
                </a:highlight>
                <a:latin typeface="Times New Roman" panose="02020603050405020304" pitchFamily="18" charset="0"/>
                <a:cs typeface="Times New Roman" panose="02020603050405020304" pitchFamily="18" charset="0"/>
              </a:rPr>
              <a:t>that</a:t>
            </a:r>
            <a:r>
              <a:rPr lang="en-US" sz="1700" b="0" i="0">
                <a:effectLst/>
                <a:highlight>
                  <a:srgbClr val="FFFFFF"/>
                </a:highlight>
                <a:latin typeface="Times New Roman" panose="02020603050405020304" pitchFamily="18" charset="0"/>
                <a:cs typeface="Times New Roman" panose="02020603050405020304" pitchFamily="18" charset="0"/>
              </a:rPr>
              <a:t> someone said to Him, “Lord, I will follow You wherever You go.” And Jesus said to him, “Foxes have holes and birds of the air </a:t>
            </a:r>
            <a:r>
              <a:rPr lang="en-US" sz="1700" b="0" i="1">
                <a:effectLst/>
                <a:highlight>
                  <a:srgbClr val="FFFFFF"/>
                </a:highlight>
                <a:latin typeface="Times New Roman" panose="02020603050405020304" pitchFamily="18" charset="0"/>
                <a:cs typeface="Times New Roman" panose="02020603050405020304" pitchFamily="18" charset="0"/>
              </a:rPr>
              <a:t>have</a:t>
            </a:r>
            <a:r>
              <a:rPr lang="en-US" sz="1700" b="0" i="0">
                <a:effectLst/>
                <a:highlight>
                  <a:srgbClr val="FFFFFF"/>
                </a:highlight>
                <a:latin typeface="Times New Roman" panose="02020603050405020304" pitchFamily="18" charset="0"/>
                <a:cs typeface="Times New Roman" panose="02020603050405020304" pitchFamily="18" charset="0"/>
              </a:rPr>
              <a:t> nests, but the Son of Man has nowhere to lay </a:t>
            </a:r>
            <a:r>
              <a:rPr lang="en-US" sz="1700" b="0" i="1">
                <a:effectLst/>
                <a:highlight>
                  <a:srgbClr val="FFFFFF"/>
                </a:highlight>
                <a:latin typeface="Times New Roman" panose="02020603050405020304" pitchFamily="18" charset="0"/>
                <a:cs typeface="Times New Roman" panose="02020603050405020304" pitchFamily="18" charset="0"/>
              </a:rPr>
              <a:t>His</a:t>
            </a:r>
            <a:r>
              <a:rPr lang="en-US" sz="1700" b="0" i="0">
                <a:effectLst/>
                <a:highlight>
                  <a:srgbClr val="FFFFFF"/>
                </a:highlight>
                <a:latin typeface="Times New Roman" panose="02020603050405020304" pitchFamily="18" charset="0"/>
                <a:cs typeface="Times New Roman" panose="02020603050405020304" pitchFamily="18" charset="0"/>
              </a:rPr>
              <a:t> head.”</a:t>
            </a:r>
          </a:p>
          <a:p>
            <a:pPr marL="0" indent="0">
              <a:lnSpc>
                <a:spcPct val="90000"/>
              </a:lnSpc>
              <a:buNone/>
            </a:pPr>
            <a:r>
              <a:rPr lang="en-US" sz="1700" b="0" i="0">
                <a:effectLst/>
                <a:highlight>
                  <a:srgbClr val="FFFFFF"/>
                </a:highlight>
                <a:latin typeface="Times New Roman" panose="02020603050405020304" pitchFamily="18" charset="0"/>
                <a:cs typeface="Times New Roman" panose="02020603050405020304" pitchFamily="18" charset="0"/>
              </a:rPr>
              <a:t>Then He said to another, “Follow Me.” But he said, “Lord, let me first go and bury my father.” Jesus said to him, “Let the dead bury their own dead, but you go and preach the kingdom of God.”</a:t>
            </a:r>
          </a:p>
          <a:p>
            <a:pPr marL="0" indent="0">
              <a:lnSpc>
                <a:spcPct val="90000"/>
              </a:lnSpc>
              <a:buNone/>
            </a:pPr>
            <a:r>
              <a:rPr lang="en-US" sz="1700" b="1" i="0" baseline="30000">
                <a:effectLst/>
                <a:highlight>
                  <a:srgbClr val="FFFFFF"/>
                </a:highlight>
                <a:latin typeface="Times New Roman" panose="02020603050405020304" pitchFamily="18" charset="0"/>
                <a:cs typeface="Times New Roman" panose="02020603050405020304" pitchFamily="18" charset="0"/>
              </a:rPr>
              <a:t> </a:t>
            </a:r>
            <a:r>
              <a:rPr lang="en-US" sz="1700" b="0" i="0">
                <a:effectLst/>
                <a:highlight>
                  <a:srgbClr val="FFFFFF"/>
                </a:highlight>
                <a:latin typeface="Times New Roman" panose="02020603050405020304" pitchFamily="18" charset="0"/>
                <a:cs typeface="Times New Roman" panose="02020603050405020304" pitchFamily="18" charset="0"/>
              </a:rPr>
              <a:t>And another also said, “Lord, I will follow You, but let me first go </a:t>
            </a:r>
            <a:r>
              <a:rPr lang="en-US" sz="1700" b="0" i="1">
                <a:effectLst/>
                <a:highlight>
                  <a:srgbClr val="FFFFFF"/>
                </a:highlight>
                <a:latin typeface="Times New Roman" panose="02020603050405020304" pitchFamily="18" charset="0"/>
                <a:cs typeface="Times New Roman" panose="02020603050405020304" pitchFamily="18" charset="0"/>
              </a:rPr>
              <a:t>and</a:t>
            </a:r>
            <a:r>
              <a:rPr lang="en-US" sz="1700" b="0" i="0">
                <a:effectLst/>
                <a:highlight>
                  <a:srgbClr val="FFFFFF"/>
                </a:highlight>
                <a:latin typeface="Times New Roman" panose="02020603050405020304" pitchFamily="18" charset="0"/>
                <a:cs typeface="Times New Roman" panose="02020603050405020304" pitchFamily="18" charset="0"/>
              </a:rPr>
              <a:t> bid them farewell who are at my house.”</a:t>
            </a:r>
            <a:r>
              <a:rPr lang="en-US" sz="1700" b="1" i="0" baseline="30000">
                <a:effectLst/>
                <a:highlight>
                  <a:srgbClr val="FFFFFF"/>
                </a:highlight>
                <a:latin typeface="Times New Roman" panose="02020603050405020304" pitchFamily="18" charset="0"/>
                <a:cs typeface="Times New Roman" panose="02020603050405020304" pitchFamily="18" charset="0"/>
              </a:rPr>
              <a:t> </a:t>
            </a:r>
            <a:r>
              <a:rPr lang="en-US" sz="1700" b="0" i="0">
                <a:effectLst/>
                <a:highlight>
                  <a:srgbClr val="FFFFFF"/>
                </a:highlight>
                <a:latin typeface="Times New Roman" panose="02020603050405020304" pitchFamily="18" charset="0"/>
                <a:cs typeface="Times New Roman" panose="02020603050405020304" pitchFamily="18" charset="0"/>
              </a:rPr>
              <a:t>But Jesus said to him, “No one, having put his hand to the plow, and looking back, is fit for the kingdom of God.”</a:t>
            </a:r>
          </a:p>
          <a:p>
            <a:pPr>
              <a:lnSpc>
                <a:spcPct val="90000"/>
              </a:lnSpc>
            </a:pPr>
            <a:endParaRPr lang="en-US" sz="1700"/>
          </a:p>
        </p:txBody>
      </p:sp>
      <p:pic>
        <p:nvPicPr>
          <p:cNvPr id="5" name="Picture 4" descr="Person walking on the road">
            <a:extLst>
              <a:ext uri="{FF2B5EF4-FFF2-40B4-BE49-F238E27FC236}">
                <a16:creationId xmlns:a16="http://schemas.microsoft.com/office/drawing/2014/main" id="{777D8E55-2678-CD84-1B95-D56DD0D8BDE3}"/>
              </a:ext>
            </a:extLst>
          </p:cNvPr>
          <p:cNvPicPr>
            <a:picLocks noChangeAspect="1"/>
          </p:cNvPicPr>
          <p:nvPr/>
        </p:nvPicPr>
        <p:blipFill rotWithShape="1">
          <a:blip r:embed="rId2"/>
          <a:srcRect l="22658" r="32011" b="-1"/>
          <a:stretch/>
        </p:blipFill>
        <p:spPr>
          <a:xfrm>
            <a:off x="7534654" y="10"/>
            <a:ext cx="4657345" cy="6857990"/>
          </a:xfrm>
          <a:prstGeom prst="rect">
            <a:avLst/>
          </a:prstGeom>
        </p:spPr>
      </p:pic>
    </p:spTree>
    <p:extLst>
      <p:ext uri="{BB962C8B-B14F-4D97-AF65-F5344CB8AC3E}">
        <p14:creationId xmlns:p14="http://schemas.microsoft.com/office/powerpoint/2010/main" val="207078556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221</TotalTime>
  <Words>1601</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STXingkai</vt:lpstr>
      <vt:lpstr>Arial</vt:lpstr>
      <vt:lpstr>Gill Sans MT</vt:lpstr>
      <vt:lpstr>Google Sans</vt:lpstr>
      <vt:lpstr>Roboto</vt:lpstr>
      <vt:lpstr>Segoe UI</vt:lpstr>
      <vt:lpstr>system-ui</vt:lpstr>
      <vt:lpstr>Times New Roman</vt:lpstr>
      <vt:lpstr>Wingdings</vt:lpstr>
      <vt:lpstr>Parcel</vt:lpstr>
      <vt:lpstr>Count the cost</vt:lpstr>
      <vt:lpstr>Discuss Christianity</vt:lpstr>
      <vt:lpstr>Salvation- a free gift</vt:lpstr>
      <vt:lpstr>Working out your salvation</vt:lpstr>
      <vt:lpstr>Deeds alone  is not what is important to jesus</vt:lpstr>
      <vt:lpstr>How to reconcile?</vt:lpstr>
      <vt:lpstr>Counting the cost</vt:lpstr>
      <vt:lpstr>Counting the cost (cont’d)</vt:lpstr>
      <vt:lpstr>Reality of following Jesus</vt:lpstr>
      <vt:lpstr>Reality of Christianity (cont’d)</vt:lpstr>
      <vt:lpstr>Laying the foundation</vt:lpstr>
      <vt:lpstr>Taking the Limits off God</vt:lpstr>
      <vt:lpstr>Where to Begin</vt:lpstr>
      <vt:lpstr>Why important?</vt:lpstr>
      <vt:lpstr>Reflection</vt:lpstr>
      <vt:lpstr>Summary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Anderson</dc:creator>
  <cp:lastModifiedBy>Jennifer Anderson</cp:lastModifiedBy>
  <cp:revision>2</cp:revision>
  <cp:lastPrinted>2024-06-27T20:53:09Z</cp:lastPrinted>
  <dcterms:created xsi:type="dcterms:W3CDTF">2024-06-27T20:36:37Z</dcterms:created>
  <dcterms:modified xsi:type="dcterms:W3CDTF">2024-08-28T04:50:34Z</dcterms:modified>
</cp:coreProperties>
</file>