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24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AC5CD-0E0A-4CEF-BCDF-E34E143DC33F}" type="datetimeFigureOut">
              <a:rPr lang="en-US" smtClean="0"/>
              <a:t>7/20/2024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8B50D-FD53-41A6-9E45-EC694E8AFB80}" type="slidenum">
              <a:rPr lang="en-US" smtClean="0"/>
              <a:t>‹#›</a:t>
            </a:fld>
            <a:endParaRPr lang="en-US"/>
          </a:p>
        </p:txBody>
      </p:sp>
    </p:spTree>
    <p:extLst>
      <p:ext uri="{BB962C8B-B14F-4D97-AF65-F5344CB8AC3E}">
        <p14:creationId xmlns:p14="http://schemas.microsoft.com/office/powerpoint/2010/main" val="1982826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18B50D-FD53-41A6-9E45-EC694E8AFB80}" type="slidenum">
              <a:rPr lang="en-US" smtClean="0"/>
              <a:t>1</a:t>
            </a:fld>
            <a:endParaRPr lang="en-US"/>
          </a:p>
        </p:txBody>
      </p:sp>
    </p:spTree>
    <p:extLst>
      <p:ext uri="{BB962C8B-B14F-4D97-AF65-F5344CB8AC3E}">
        <p14:creationId xmlns:p14="http://schemas.microsoft.com/office/powerpoint/2010/main" val="1601717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18B50D-FD53-41A6-9E45-EC694E8AFB80}" type="slidenum">
              <a:rPr lang="en-US" smtClean="0"/>
              <a:t>3</a:t>
            </a:fld>
            <a:endParaRPr lang="en-US"/>
          </a:p>
        </p:txBody>
      </p:sp>
    </p:spTree>
    <p:extLst>
      <p:ext uri="{BB962C8B-B14F-4D97-AF65-F5344CB8AC3E}">
        <p14:creationId xmlns:p14="http://schemas.microsoft.com/office/powerpoint/2010/main" val="3280388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F5120-7B7A-7ADC-9ABB-A266902F03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791FD0-56E4-13EF-1825-B07C04721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8CF8DA-95D3-0A5C-7A8F-55B2AA4B917B}"/>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F6869A79-ED06-6E01-7AE5-1910BFB6B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8000A-7B9F-4092-61F3-046D9F6EFB1E}"/>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529160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06F75-2854-70D5-C1E1-15F69BD8A4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3629BC-070C-13E7-881B-E66E94CD87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B84637-37E5-18DE-AE9C-7F9158B48D27}"/>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84254B83-68A0-5A34-CD71-3984F6004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E0A0CB-71C7-3FD2-8818-91417D56F67C}"/>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416559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90797B-1E33-43F6-E5EC-AADB864FD8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44B925-59C3-3486-034C-B11CB452E3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8CD21F-F7C4-31AB-7EEB-5D1600B138E0}"/>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B42D5D54-DC47-8C3D-BAED-8983A4D1FB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B102A4-4693-345C-F56B-2A2F1853E607}"/>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22775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3DADD-C861-CC0A-973F-527AA32774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F0DC3C-59F7-5620-2B4A-6A787BE9CE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F30DB-5C38-1795-192D-8E8029ADCF1D}"/>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BE212D9E-A589-291F-0C59-9C0CA4F8AC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B80F93-A7A1-E1D5-8A79-0D4B1C0D71E5}"/>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1530208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9B0A3-E4FA-BC35-5991-A14E31A3F3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23B477-ABA6-F979-B5F9-DC6ACA23B0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D22E97-BAF8-151D-8DE7-5D9DEA4E7E29}"/>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3823EEB8-18FB-BE7A-0F71-1F879C3AAC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2AAAAF-CB9B-E4C2-74CA-7FCF0C743635}"/>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344784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7A281-8B7A-2741-AEE6-0682C5B2A3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CEFE0E-D9C1-677F-BB93-3F0B5C905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CDC08A-9013-D990-182A-0ACD756C24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207505-8953-CC3E-E32E-0C21103A4AE3}"/>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6" name="Footer Placeholder 5">
            <a:extLst>
              <a:ext uri="{FF2B5EF4-FFF2-40B4-BE49-F238E27FC236}">
                <a16:creationId xmlns:a16="http://schemas.microsoft.com/office/drawing/2014/main" id="{84C81CD2-D737-A114-1602-401E5F5AD4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D1699B-8941-E02A-63F1-94917F8D63AB}"/>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268390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34C26-9CAC-F3F6-6CB1-277D5C6310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C82F01-C815-4F43-8C32-A4001C295F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43620-E06A-59AD-A300-9003669643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5BC191-B6CD-DCFD-4896-5C337AD173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9139FE-68EF-3A50-85BC-583DEB0D99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E14207-BA10-A386-F0BC-3F18A15F1C17}"/>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8" name="Footer Placeholder 7">
            <a:extLst>
              <a:ext uri="{FF2B5EF4-FFF2-40B4-BE49-F238E27FC236}">
                <a16:creationId xmlns:a16="http://schemas.microsoft.com/office/drawing/2014/main" id="{B802AE99-A5D8-2FAC-A58E-A0A5A4C097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B32B98-1463-47C6-4291-3988E82E75FE}"/>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1929748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B8111-3B1B-2447-74B4-54A0242FC6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059FE9-7A9F-E28B-69A8-A0B806B33BC5}"/>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4" name="Footer Placeholder 3">
            <a:extLst>
              <a:ext uri="{FF2B5EF4-FFF2-40B4-BE49-F238E27FC236}">
                <a16:creationId xmlns:a16="http://schemas.microsoft.com/office/drawing/2014/main" id="{5878297D-03FE-99C7-CEB3-1B7A4F9BB9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02A481-B7CC-B141-8573-4E420E2E867B}"/>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2692711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50724-99A4-B08F-3EF7-C011A397EC79}"/>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3" name="Footer Placeholder 2">
            <a:extLst>
              <a:ext uri="{FF2B5EF4-FFF2-40B4-BE49-F238E27FC236}">
                <a16:creationId xmlns:a16="http://schemas.microsoft.com/office/drawing/2014/main" id="{1B8C7D62-E4CD-8294-DA1E-6017DA10B5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CDD2FC-C86E-1958-9677-32550DD28EDB}"/>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360212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CCB2-DEFE-1CE9-D46C-EDCF4EAFED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8B6BC7-0555-570A-67CF-59EC771FD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06B6FD-A919-16D7-E844-D12F56595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518962-8E34-B09A-918B-8A46217C1F16}"/>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6" name="Footer Placeholder 5">
            <a:extLst>
              <a:ext uri="{FF2B5EF4-FFF2-40B4-BE49-F238E27FC236}">
                <a16:creationId xmlns:a16="http://schemas.microsoft.com/office/drawing/2014/main" id="{7D071823-6DCE-61D0-2CF5-50BB8E736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34EB6D-7434-A289-D1EA-6702555748D9}"/>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2980621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5414E-EE3E-BE41-1B7D-64709AE40E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00C697-3F7A-1F51-AD8F-0D3C60476F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9E1525-A82A-7F05-9F96-25B753267C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9BE29D-AF0C-A9C6-BE83-20C306733398}"/>
              </a:ext>
            </a:extLst>
          </p:cNvPr>
          <p:cNvSpPr>
            <a:spLocks noGrp="1"/>
          </p:cNvSpPr>
          <p:nvPr>
            <p:ph type="dt" sz="half" idx="10"/>
          </p:nvPr>
        </p:nvSpPr>
        <p:spPr/>
        <p:txBody>
          <a:bodyPr/>
          <a:lstStyle/>
          <a:p>
            <a:fld id="{05B1E38E-3DF8-45C3-95EF-4D8DC9B0AAD5}" type="datetimeFigureOut">
              <a:rPr lang="en-US" smtClean="0"/>
              <a:t>7/20/2024</a:t>
            </a:fld>
            <a:endParaRPr lang="en-US"/>
          </a:p>
        </p:txBody>
      </p:sp>
      <p:sp>
        <p:nvSpPr>
          <p:cNvPr id="6" name="Footer Placeholder 5">
            <a:extLst>
              <a:ext uri="{FF2B5EF4-FFF2-40B4-BE49-F238E27FC236}">
                <a16:creationId xmlns:a16="http://schemas.microsoft.com/office/drawing/2014/main" id="{EA62D9E9-D9AA-C6B9-EFA1-9736BA67A5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F9ADA2-EA69-797D-164D-52968371BBAF}"/>
              </a:ext>
            </a:extLst>
          </p:cNvPr>
          <p:cNvSpPr>
            <a:spLocks noGrp="1"/>
          </p:cNvSpPr>
          <p:nvPr>
            <p:ph type="sldNum" sz="quarter" idx="12"/>
          </p:nvPr>
        </p:nvSpPr>
        <p:spPr/>
        <p:txBody>
          <a:bodyPr/>
          <a:lstStyle/>
          <a:p>
            <a:fld id="{06E2016C-A5BC-40C7-A0E3-0E926CF3963A}" type="slidenum">
              <a:rPr lang="en-US" smtClean="0"/>
              <a:t>‹#›</a:t>
            </a:fld>
            <a:endParaRPr lang="en-US"/>
          </a:p>
        </p:txBody>
      </p:sp>
    </p:spTree>
    <p:extLst>
      <p:ext uri="{BB962C8B-B14F-4D97-AF65-F5344CB8AC3E}">
        <p14:creationId xmlns:p14="http://schemas.microsoft.com/office/powerpoint/2010/main" val="3494284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6D765A-E83A-B125-E56E-80DB802E3C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17FAED-DF9E-7785-4523-D797E4DF10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0FCAE9-6ACB-CDBD-A933-F0CABD4A77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B1E38E-3DF8-45C3-95EF-4D8DC9B0AAD5}" type="datetimeFigureOut">
              <a:rPr lang="en-US" smtClean="0"/>
              <a:t>7/20/2024</a:t>
            </a:fld>
            <a:endParaRPr lang="en-US"/>
          </a:p>
        </p:txBody>
      </p:sp>
      <p:sp>
        <p:nvSpPr>
          <p:cNvPr id="5" name="Footer Placeholder 4">
            <a:extLst>
              <a:ext uri="{FF2B5EF4-FFF2-40B4-BE49-F238E27FC236}">
                <a16:creationId xmlns:a16="http://schemas.microsoft.com/office/drawing/2014/main" id="{78D5620D-EB66-43EF-1C6B-CEC7EB9FDB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4AFDF1-BC29-8D58-E7F2-D837C414AD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E2016C-A5BC-40C7-A0E3-0E926CF3963A}" type="slidenum">
              <a:rPr lang="en-US" smtClean="0"/>
              <a:t>‹#›</a:t>
            </a:fld>
            <a:endParaRPr lang="en-US"/>
          </a:p>
        </p:txBody>
      </p:sp>
    </p:spTree>
    <p:extLst>
      <p:ext uri="{BB962C8B-B14F-4D97-AF65-F5344CB8AC3E}">
        <p14:creationId xmlns:p14="http://schemas.microsoft.com/office/powerpoint/2010/main" val="955831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16DF11A-FF08-0577-70B3-3A22B0ACBDEE}"/>
              </a:ext>
            </a:extLst>
          </p:cNvPr>
          <p:cNvSpPr>
            <a:spLocks noGrp="1"/>
          </p:cNvSpPr>
          <p:nvPr>
            <p:ph type="ctrTitle"/>
          </p:nvPr>
        </p:nvSpPr>
        <p:spPr>
          <a:xfrm>
            <a:off x="2555631" y="1441938"/>
            <a:ext cx="7080738" cy="3974124"/>
          </a:xfrm>
        </p:spPr>
        <p:txBody>
          <a:bodyPr vert="horz" lIns="91440" tIns="45720" rIns="91440" bIns="45720" rtlCol="0" anchor="ctr">
            <a:normAutofit/>
          </a:bodyPr>
          <a:lstStyle/>
          <a:p>
            <a:pPr marL="0" marR="0">
              <a:spcAft>
                <a:spcPts val="800"/>
              </a:spcAft>
            </a:pPr>
            <a:r>
              <a:rPr lang="en-US" sz="3800" b="1">
                <a:solidFill>
                  <a:schemeClr val="bg1">
                    <a:lumMod val="95000"/>
                    <a:lumOff val="5000"/>
                  </a:schemeClr>
                </a:solidFill>
                <a:effectLst/>
              </a:rPr>
              <a:t>Fasting</a:t>
            </a:r>
            <a:br>
              <a:rPr lang="en-US" sz="3800" b="1">
                <a:solidFill>
                  <a:schemeClr val="bg1">
                    <a:lumMod val="95000"/>
                    <a:lumOff val="5000"/>
                  </a:schemeClr>
                </a:solidFill>
                <a:effectLst/>
              </a:rPr>
            </a:br>
            <a:br>
              <a:rPr lang="en-US" sz="3800">
                <a:solidFill>
                  <a:schemeClr val="bg1">
                    <a:lumMod val="95000"/>
                    <a:lumOff val="5000"/>
                  </a:schemeClr>
                </a:solidFill>
                <a:effectLst/>
              </a:rPr>
            </a:br>
            <a:r>
              <a:rPr lang="en-US" sz="3800">
                <a:solidFill>
                  <a:schemeClr val="bg1">
                    <a:lumMod val="95000"/>
                    <a:lumOff val="5000"/>
                  </a:schemeClr>
                </a:solidFill>
                <a:effectLst/>
              </a:rPr>
              <a:t>“Even now,” declares the Lord, “return to me with all your heart, with fasting and weeping and mourning.” Joel 2:12</a:t>
            </a:r>
            <a:br>
              <a:rPr lang="en-US" sz="3800">
                <a:solidFill>
                  <a:schemeClr val="bg1">
                    <a:lumMod val="95000"/>
                    <a:lumOff val="5000"/>
                  </a:schemeClr>
                </a:solidFill>
                <a:effectLst/>
              </a:rPr>
            </a:br>
            <a:endParaRPr lang="en-US" sz="3800">
              <a:solidFill>
                <a:schemeClr val="bg1">
                  <a:lumMod val="95000"/>
                  <a:lumOff val="5000"/>
                </a:schemeClr>
              </a:solidFill>
            </a:endParaRPr>
          </a:p>
        </p:txBody>
      </p:sp>
    </p:spTree>
    <p:extLst>
      <p:ext uri="{BB962C8B-B14F-4D97-AF65-F5344CB8AC3E}">
        <p14:creationId xmlns:p14="http://schemas.microsoft.com/office/powerpoint/2010/main" val="112244055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BDED99-B35B-4FEE-A274-8E8DB6FEEE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2473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Hand holding bluury light">
            <a:extLst>
              <a:ext uri="{FF2B5EF4-FFF2-40B4-BE49-F238E27FC236}">
                <a16:creationId xmlns:a16="http://schemas.microsoft.com/office/drawing/2014/main" id="{4B931526-C2A7-9A12-BD2C-50BBE26BCB61}"/>
              </a:ext>
            </a:extLst>
          </p:cNvPr>
          <p:cNvPicPr>
            <a:picLocks noChangeAspect="1"/>
          </p:cNvPicPr>
          <p:nvPr/>
        </p:nvPicPr>
        <p:blipFill>
          <a:blip r:embed="rId2"/>
          <a:srcRect l="33328" r="25561" b="-1"/>
          <a:stretch/>
        </p:blipFill>
        <p:spPr>
          <a:xfrm>
            <a:off x="7968222" y="10"/>
            <a:ext cx="4223778" cy="6857990"/>
          </a:xfrm>
          <a:custGeom>
            <a:avLst/>
            <a:gdLst/>
            <a:ahLst/>
            <a:cxnLst/>
            <a:rect l="l" t="t" r="r" b="b"/>
            <a:pathLst>
              <a:path w="4223778" h="6865951">
                <a:moveTo>
                  <a:pt x="478794" y="0"/>
                </a:moveTo>
                <a:lnTo>
                  <a:pt x="4223778" y="0"/>
                </a:lnTo>
                <a:lnTo>
                  <a:pt x="4223778" y="6865951"/>
                </a:lnTo>
                <a:lnTo>
                  <a:pt x="52221" y="6865951"/>
                </a:lnTo>
                <a:lnTo>
                  <a:pt x="49989" y="6844695"/>
                </a:lnTo>
                <a:cubicBezTo>
                  <a:pt x="46440" y="6810509"/>
                  <a:pt x="42891" y="6776323"/>
                  <a:pt x="41304" y="6765443"/>
                </a:cubicBezTo>
                <a:cubicBezTo>
                  <a:pt x="35681" y="6732842"/>
                  <a:pt x="13533" y="6716945"/>
                  <a:pt x="11182" y="6694817"/>
                </a:cubicBezTo>
                <a:cubicBezTo>
                  <a:pt x="16764" y="6697663"/>
                  <a:pt x="14835" y="6635151"/>
                  <a:pt x="10913" y="6627127"/>
                </a:cubicBezTo>
                <a:cubicBezTo>
                  <a:pt x="19564" y="6579282"/>
                  <a:pt x="-12861" y="6585665"/>
                  <a:pt x="5999" y="6527525"/>
                </a:cubicBezTo>
                <a:cubicBezTo>
                  <a:pt x="12287" y="6468687"/>
                  <a:pt x="19003" y="6409739"/>
                  <a:pt x="7685" y="6346547"/>
                </a:cubicBezTo>
                <a:cubicBezTo>
                  <a:pt x="31149" y="6240430"/>
                  <a:pt x="5895" y="6134229"/>
                  <a:pt x="12535" y="6084924"/>
                </a:cubicBezTo>
                <a:cubicBezTo>
                  <a:pt x="14696" y="6024961"/>
                  <a:pt x="53867" y="6020785"/>
                  <a:pt x="45320" y="5989742"/>
                </a:cubicBezTo>
                <a:cubicBezTo>
                  <a:pt x="41264" y="5940899"/>
                  <a:pt x="43258" y="5932095"/>
                  <a:pt x="40418" y="5889597"/>
                </a:cubicBezTo>
                <a:cubicBezTo>
                  <a:pt x="20860" y="5848611"/>
                  <a:pt x="51187" y="5792775"/>
                  <a:pt x="49796" y="5755774"/>
                </a:cubicBezTo>
                <a:cubicBezTo>
                  <a:pt x="43522" y="5734342"/>
                  <a:pt x="37368" y="5692606"/>
                  <a:pt x="49956" y="5684909"/>
                </a:cubicBezTo>
                <a:cubicBezTo>
                  <a:pt x="52825" y="5660429"/>
                  <a:pt x="62553" y="5623499"/>
                  <a:pt x="67011" y="5608897"/>
                </a:cubicBezTo>
                <a:lnTo>
                  <a:pt x="76701" y="5597290"/>
                </a:lnTo>
                <a:cubicBezTo>
                  <a:pt x="87717" y="5587442"/>
                  <a:pt x="82431" y="5550877"/>
                  <a:pt x="89120" y="5529641"/>
                </a:cubicBezTo>
                <a:cubicBezTo>
                  <a:pt x="69291" y="5496375"/>
                  <a:pt x="118554" y="5526326"/>
                  <a:pt x="94330" y="5470852"/>
                </a:cubicBezTo>
                <a:cubicBezTo>
                  <a:pt x="95483" y="5449506"/>
                  <a:pt x="114690" y="5429653"/>
                  <a:pt x="116139" y="5390946"/>
                </a:cubicBezTo>
                <a:cubicBezTo>
                  <a:pt x="127589" y="5337323"/>
                  <a:pt x="132794" y="5338384"/>
                  <a:pt x="135560" y="5284344"/>
                </a:cubicBezTo>
                <a:cubicBezTo>
                  <a:pt x="143629" y="5226223"/>
                  <a:pt x="148113" y="5192743"/>
                  <a:pt x="158141" y="5143920"/>
                </a:cubicBezTo>
                <a:cubicBezTo>
                  <a:pt x="170128" y="5118849"/>
                  <a:pt x="159838" y="5102006"/>
                  <a:pt x="174950" y="5088188"/>
                </a:cubicBezTo>
                <a:cubicBezTo>
                  <a:pt x="197620" y="5107654"/>
                  <a:pt x="181875" y="4983257"/>
                  <a:pt x="203603" y="5010764"/>
                </a:cubicBezTo>
                <a:lnTo>
                  <a:pt x="258582" y="4919969"/>
                </a:lnTo>
                <a:cubicBezTo>
                  <a:pt x="238838" y="4883087"/>
                  <a:pt x="271098" y="4853332"/>
                  <a:pt x="287910" y="4849612"/>
                </a:cubicBezTo>
                <a:cubicBezTo>
                  <a:pt x="294156" y="4811643"/>
                  <a:pt x="286101" y="4834074"/>
                  <a:pt x="305439" y="4799017"/>
                </a:cubicBezTo>
                <a:cubicBezTo>
                  <a:pt x="322572" y="4758926"/>
                  <a:pt x="352642" y="4705848"/>
                  <a:pt x="373456" y="4667754"/>
                </a:cubicBezTo>
                <a:cubicBezTo>
                  <a:pt x="384080" y="4649919"/>
                  <a:pt x="401158" y="4670663"/>
                  <a:pt x="407944" y="4574050"/>
                </a:cubicBezTo>
                <a:cubicBezTo>
                  <a:pt x="408098" y="4548109"/>
                  <a:pt x="427782" y="4503327"/>
                  <a:pt x="425133" y="4462469"/>
                </a:cubicBezTo>
                <a:lnTo>
                  <a:pt x="433890" y="4364681"/>
                </a:lnTo>
                <a:cubicBezTo>
                  <a:pt x="430018" y="4339230"/>
                  <a:pt x="435361" y="4287915"/>
                  <a:pt x="440691" y="4222147"/>
                </a:cubicBezTo>
                <a:cubicBezTo>
                  <a:pt x="451463" y="4164562"/>
                  <a:pt x="497377" y="4067298"/>
                  <a:pt x="503057" y="3977136"/>
                </a:cubicBezTo>
                <a:cubicBezTo>
                  <a:pt x="519229" y="3939837"/>
                  <a:pt x="472839" y="3875689"/>
                  <a:pt x="507582" y="3776020"/>
                </a:cubicBezTo>
                <a:cubicBezTo>
                  <a:pt x="497716" y="3757477"/>
                  <a:pt x="518006" y="3707185"/>
                  <a:pt x="521577" y="3692206"/>
                </a:cubicBezTo>
                <a:cubicBezTo>
                  <a:pt x="525148" y="3677227"/>
                  <a:pt x="526352" y="3687655"/>
                  <a:pt x="529009" y="3686147"/>
                </a:cubicBezTo>
                <a:cubicBezTo>
                  <a:pt x="531848" y="3650325"/>
                  <a:pt x="545504" y="3563351"/>
                  <a:pt x="551870" y="3514534"/>
                </a:cubicBezTo>
                <a:cubicBezTo>
                  <a:pt x="561331" y="3487751"/>
                  <a:pt x="581973" y="3426419"/>
                  <a:pt x="567205" y="3393248"/>
                </a:cubicBezTo>
                <a:cubicBezTo>
                  <a:pt x="585208" y="3400657"/>
                  <a:pt x="563566" y="3353906"/>
                  <a:pt x="579630" y="3344723"/>
                </a:cubicBezTo>
                <a:cubicBezTo>
                  <a:pt x="592861" y="3339338"/>
                  <a:pt x="589379" y="3323900"/>
                  <a:pt x="592672" y="3310978"/>
                </a:cubicBezTo>
                <a:cubicBezTo>
                  <a:pt x="605351" y="3299735"/>
                  <a:pt x="594296" y="3237176"/>
                  <a:pt x="589270" y="3216655"/>
                </a:cubicBezTo>
                <a:cubicBezTo>
                  <a:pt x="566909" y="3160431"/>
                  <a:pt x="626099" y="3142203"/>
                  <a:pt x="609663" y="3096973"/>
                </a:cubicBezTo>
                <a:cubicBezTo>
                  <a:pt x="609191" y="3084373"/>
                  <a:pt x="615889" y="3033331"/>
                  <a:pt x="618886" y="3023628"/>
                </a:cubicBezTo>
                <a:lnTo>
                  <a:pt x="630425" y="2998646"/>
                </a:lnTo>
                <a:lnTo>
                  <a:pt x="640017" y="2995914"/>
                </a:lnTo>
                <a:lnTo>
                  <a:pt x="643600" y="2978244"/>
                </a:lnTo>
                <a:lnTo>
                  <a:pt x="659520" y="2950805"/>
                </a:lnTo>
                <a:cubicBezTo>
                  <a:pt x="620152" y="2937671"/>
                  <a:pt x="687598" y="2860550"/>
                  <a:pt x="650890" y="2864933"/>
                </a:cubicBezTo>
                <a:cubicBezTo>
                  <a:pt x="663707" y="2817056"/>
                  <a:pt x="662078" y="2779813"/>
                  <a:pt x="640210" y="2741864"/>
                </a:cubicBezTo>
                <a:cubicBezTo>
                  <a:pt x="634452" y="2649732"/>
                  <a:pt x="665268" y="2597914"/>
                  <a:pt x="639387" y="2510931"/>
                </a:cubicBezTo>
                <a:cubicBezTo>
                  <a:pt x="645574" y="2407642"/>
                  <a:pt x="671719" y="2317589"/>
                  <a:pt x="680438" y="2227415"/>
                </a:cubicBezTo>
                <a:cubicBezTo>
                  <a:pt x="664175" y="2189847"/>
                  <a:pt x="704423" y="2141655"/>
                  <a:pt x="688135" y="2054289"/>
                </a:cubicBezTo>
                <a:cubicBezTo>
                  <a:pt x="683239" y="2048201"/>
                  <a:pt x="684029" y="1979567"/>
                  <a:pt x="681480" y="1972202"/>
                </a:cubicBezTo>
                <a:lnTo>
                  <a:pt x="686247" y="1917474"/>
                </a:lnTo>
                <a:lnTo>
                  <a:pt x="679783" y="1862721"/>
                </a:lnTo>
                <a:cubicBezTo>
                  <a:pt x="683677" y="1851209"/>
                  <a:pt x="688980" y="1824057"/>
                  <a:pt x="686639" y="1818227"/>
                </a:cubicBezTo>
                <a:lnTo>
                  <a:pt x="658235" y="1742488"/>
                </a:lnTo>
                <a:cubicBezTo>
                  <a:pt x="645662" y="1715201"/>
                  <a:pt x="661423" y="1719638"/>
                  <a:pt x="636990" y="1638389"/>
                </a:cubicBezTo>
                <a:cubicBezTo>
                  <a:pt x="626351" y="1601441"/>
                  <a:pt x="629414" y="1617134"/>
                  <a:pt x="602059" y="1570807"/>
                </a:cubicBezTo>
                <a:lnTo>
                  <a:pt x="570903" y="1513173"/>
                </a:lnTo>
                <a:cubicBezTo>
                  <a:pt x="570781" y="1503175"/>
                  <a:pt x="550561" y="1468055"/>
                  <a:pt x="550438" y="1458058"/>
                </a:cubicBezTo>
                <a:cubicBezTo>
                  <a:pt x="556848" y="1428101"/>
                  <a:pt x="546263" y="1422712"/>
                  <a:pt x="531416" y="1385478"/>
                </a:cubicBezTo>
                <a:cubicBezTo>
                  <a:pt x="527790" y="1370753"/>
                  <a:pt x="490725" y="1304050"/>
                  <a:pt x="501981" y="1265452"/>
                </a:cubicBezTo>
                <a:cubicBezTo>
                  <a:pt x="501825" y="1234781"/>
                  <a:pt x="490462" y="1187660"/>
                  <a:pt x="487370" y="1141743"/>
                </a:cubicBezTo>
                <a:cubicBezTo>
                  <a:pt x="484278" y="1095826"/>
                  <a:pt x="483852" y="1028118"/>
                  <a:pt x="483427" y="989948"/>
                </a:cubicBezTo>
                <a:cubicBezTo>
                  <a:pt x="483001" y="951779"/>
                  <a:pt x="494678" y="945984"/>
                  <a:pt x="484820" y="912725"/>
                </a:cubicBezTo>
                <a:cubicBezTo>
                  <a:pt x="467566" y="854951"/>
                  <a:pt x="510777" y="860797"/>
                  <a:pt x="475093" y="812798"/>
                </a:cubicBezTo>
                <a:cubicBezTo>
                  <a:pt x="461960" y="787034"/>
                  <a:pt x="498505" y="551948"/>
                  <a:pt x="461972" y="450605"/>
                </a:cubicBezTo>
                <a:cubicBezTo>
                  <a:pt x="470167" y="357604"/>
                  <a:pt x="458694" y="431306"/>
                  <a:pt x="465015" y="372906"/>
                </a:cubicBezTo>
                <a:cubicBezTo>
                  <a:pt x="503427" y="364177"/>
                  <a:pt x="489736" y="290341"/>
                  <a:pt x="490377" y="246134"/>
                </a:cubicBezTo>
                <a:cubicBezTo>
                  <a:pt x="491019" y="201927"/>
                  <a:pt x="449725" y="138160"/>
                  <a:pt x="468864" y="107666"/>
                </a:cubicBezTo>
                <a:cubicBezTo>
                  <a:pt x="468282" y="89794"/>
                  <a:pt x="477749" y="76947"/>
                  <a:pt x="477167" y="59075"/>
                </a:cubicBezTo>
                <a:lnTo>
                  <a:pt x="472992" y="14560"/>
                </a:lnTo>
                <a:close/>
              </a:path>
            </a:pathLst>
          </a:custGeom>
        </p:spPr>
      </p:pic>
      <p:sp>
        <p:nvSpPr>
          <p:cNvPr id="2" name="Title 1">
            <a:extLst>
              <a:ext uri="{FF2B5EF4-FFF2-40B4-BE49-F238E27FC236}">
                <a16:creationId xmlns:a16="http://schemas.microsoft.com/office/drawing/2014/main" id="{BD029774-57D8-DB70-FD0D-109F3B38451C}"/>
              </a:ext>
            </a:extLst>
          </p:cNvPr>
          <p:cNvSpPr>
            <a:spLocks noGrp="1"/>
          </p:cNvSpPr>
          <p:nvPr>
            <p:ph type="title"/>
          </p:nvPr>
        </p:nvSpPr>
        <p:spPr>
          <a:xfrm>
            <a:off x="1137034" y="609600"/>
            <a:ext cx="6831188" cy="1322887"/>
          </a:xfrm>
        </p:spPr>
        <p:txBody>
          <a:bodyPr>
            <a:normAutofit/>
          </a:bodyPr>
          <a:lstStyle/>
          <a:p>
            <a:r>
              <a:rPr lang="en-US"/>
              <a:t>Why Do We Fast?</a:t>
            </a:r>
            <a:endParaRPr lang="en-US" dirty="0"/>
          </a:p>
        </p:txBody>
      </p:sp>
      <p:sp>
        <p:nvSpPr>
          <p:cNvPr id="3" name="Content Placeholder 2">
            <a:extLst>
              <a:ext uri="{FF2B5EF4-FFF2-40B4-BE49-F238E27FC236}">
                <a16:creationId xmlns:a16="http://schemas.microsoft.com/office/drawing/2014/main" id="{5949CE5D-F729-CD94-1292-4B473E78F217}"/>
              </a:ext>
            </a:extLst>
          </p:cNvPr>
          <p:cNvSpPr>
            <a:spLocks noGrp="1"/>
          </p:cNvSpPr>
          <p:nvPr>
            <p:ph idx="1"/>
          </p:nvPr>
        </p:nvSpPr>
        <p:spPr>
          <a:xfrm>
            <a:off x="1137035" y="1738860"/>
            <a:ext cx="6516216" cy="4766872"/>
          </a:xfrm>
        </p:spPr>
        <p:txBody>
          <a:bodyPr>
            <a:normAutofit/>
          </a:bodyPr>
          <a:lstStyle/>
          <a:p>
            <a:pPr marL="0" marR="0" indent="0">
              <a:spcBef>
                <a:spcPts val="0"/>
              </a:spcBef>
              <a:spcAft>
                <a:spcPts val="800"/>
              </a:spcAft>
              <a:buNone/>
            </a:pPr>
            <a:r>
              <a:rPr lang="en-US" sz="1600" kern="100" dirty="0">
                <a:effectLst/>
                <a:latin typeface="Andalus"/>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Font typeface="Wingdings" panose="05000000000000000000" pitchFamily="2" charset="2"/>
              <a:buChar char="ü"/>
            </a:pPr>
            <a:r>
              <a:rPr lang="en-US" sz="1600" kern="100" dirty="0">
                <a:effectLst/>
                <a:latin typeface="Andalus"/>
                <a:ea typeface="Calibri" panose="020F0502020204030204" pitchFamily="34" charset="0"/>
                <a:cs typeface="Times New Roman" panose="02020603050405020304" pitchFamily="18" charset="0"/>
              </a:rPr>
              <a:t>To afflict the soul. We fast so that we may restrict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The flesh to weaken it in order to build our Spiritual</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Man. This is important to remember as the refraining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from something (whether it be food, social media </a:t>
            </a:r>
            <a:r>
              <a:rPr lang="en-US" sz="1600" kern="100" dirty="0" err="1">
                <a:effectLst/>
                <a:latin typeface="Andalus"/>
                <a:ea typeface="Calibri" panose="020F0502020204030204" pitchFamily="34" charset="0"/>
                <a:cs typeface="Times New Roman" panose="02020603050405020304" pitchFamily="18" charset="0"/>
              </a:rPr>
              <a:t>etc</a:t>
            </a:r>
            <a:r>
              <a:rPr lang="en-US" sz="1600" kern="100" dirty="0">
                <a:effectLst/>
                <a:latin typeface="Andalus"/>
                <a:ea typeface="Calibri" panose="020F0502020204030204" pitchFamily="34" charset="0"/>
                <a:cs typeface="Times New Roman" panose="02020603050405020304" pitchFamily="18" charset="0"/>
              </a:rPr>
              <a: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 is merely the first step. We need to then turn to Jesus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to have Him meet that want or need (perceived or not)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buFont typeface="Wingdings" panose="05000000000000000000" pitchFamily="2" charset="2"/>
              <a:buChar char="ü"/>
            </a:pPr>
            <a:r>
              <a:rPr lang="en-US" sz="1600" kern="100" dirty="0">
                <a:effectLst/>
                <a:latin typeface="Andalus"/>
                <a:ea typeface="Calibri" panose="020F0502020204030204" pitchFamily="34" charset="0"/>
                <a:cs typeface="Times New Roman" panose="02020603050405020304" pitchFamily="18" charset="0"/>
              </a:rPr>
              <a:t>It is time for us to seek the bread of life, the living water,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The Great I AM to nourish us and sustain us. In this time,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latin typeface="Andalus"/>
                <a:ea typeface="Calibri" panose="020F0502020204030204" pitchFamily="34" charset="0"/>
                <a:cs typeface="Times New Roman" panose="02020603050405020304" pitchFamily="18" charset="0"/>
              </a:rPr>
              <a:t>w</a:t>
            </a:r>
            <a:r>
              <a:rPr lang="en-US" sz="1600" kern="100" dirty="0">
                <a:effectLst/>
                <a:latin typeface="Andalus"/>
                <a:ea typeface="Calibri" panose="020F0502020204030204" pitchFamily="34" charset="0"/>
                <a:cs typeface="Times New Roman" panose="02020603050405020304" pitchFamily="18" charset="0"/>
              </a:rPr>
              <a:t>e entrust Jesus with our needs and rely on Him to supply our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latin typeface="Andalus"/>
                <a:ea typeface="Calibri" panose="020F0502020204030204" pitchFamily="34" charset="0"/>
                <a:cs typeface="Times New Roman" panose="02020603050405020304" pitchFamily="18" charset="0"/>
              </a:rPr>
              <a:t>n</a:t>
            </a:r>
            <a:r>
              <a:rPr lang="en-US" sz="1600" kern="100" dirty="0">
                <a:effectLst/>
                <a:latin typeface="Andalus"/>
                <a:ea typeface="Calibri" panose="020F0502020204030204" pitchFamily="34" charset="0"/>
                <a:cs typeface="Times New Roman" panose="02020603050405020304" pitchFamily="18" charset="0"/>
              </a:rPr>
              <a:t>eeds according to His riches and glory. Phil 4:19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Font typeface="Wingdings" panose="05000000000000000000" pitchFamily="2" charset="2"/>
              <a:buChar char="ü"/>
            </a:pPr>
            <a:r>
              <a:rPr lang="en-US" sz="1600" kern="100" dirty="0">
                <a:effectLst/>
                <a:latin typeface="Andalus"/>
                <a:ea typeface="Calibri" panose="020F0502020204030204" pitchFamily="34" charset="0"/>
                <a:cs typeface="Times New Roman" panose="02020603050405020304" pitchFamily="18" charset="0"/>
              </a:rPr>
              <a:t>In this action, we shift our attention away from the world and/or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latin typeface="Andalus"/>
                <a:ea typeface="Calibri" panose="020F0502020204030204" pitchFamily="34" charset="0"/>
                <a:cs typeface="Times New Roman" panose="02020603050405020304" pitchFamily="18" charset="0"/>
              </a:rPr>
              <a:t>o</a:t>
            </a:r>
            <a:r>
              <a:rPr lang="en-US" sz="1600" kern="100" dirty="0">
                <a:effectLst/>
                <a:latin typeface="Andalus"/>
                <a:ea typeface="Calibri" panose="020F0502020204030204" pitchFamily="34" charset="0"/>
                <a:cs typeface="Times New Roman" panose="02020603050405020304" pitchFamily="18" charset="0"/>
              </a:rPr>
              <a:t>ur flesh and place it on Jesus Christ to align our very souls with</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His Holy Spirit In this action our spirits our quickened as we join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Him in sweet communion.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p>
        </p:txBody>
      </p:sp>
    </p:spTree>
    <p:extLst>
      <p:ext uri="{BB962C8B-B14F-4D97-AF65-F5344CB8AC3E}">
        <p14:creationId xmlns:p14="http://schemas.microsoft.com/office/powerpoint/2010/main" val="42083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1BDED99-B35B-4FEE-A274-8E8DB6FEEE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2473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Hourglass and a calendar">
            <a:extLst>
              <a:ext uri="{FF2B5EF4-FFF2-40B4-BE49-F238E27FC236}">
                <a16:creationId xmlns:a16="http://schemas.microsoft.com/office/drawing/2014/main" id="{498E133D-5405-3644-9624-34328396EEF6}"/>
              </a:ext>
            </a:extLst>
          </p:cNvPr>
          <p:cNvPicPr>
            <a:picLocks noChangeAspect="1"/>
          </p:cNvPicPr>
          <p:nvPr/>
        </p:nvPicPr>
        <p:blipFill>
          <a:blip r:embed="rId3"/>
          <a:srcRect l="52256" r="6480" b="2"/>
          <a:stretch/>
        </p:blipFill>
        <p:spPr>
          <a:xfrm>
            <a:off x="7968222" y="10"/>
            <a:ext cx="4223778" cy="6857990"/>
          </a:xfrm>
          <a:custGeom>
            <a:avLst/>
            <a:gdLst/>
            <a:ahLst/>
            <a:cxnLst/>
            <a:rect l="l" t="t" r="r" b="b"/>
            <a:pathLst>
              <a:path w="4223778" h="6865951">
                <a:moveTo>
                  <a:pt x="478794" y="0"/>
                </a:moveTo>
                <a:lnTo>
                  <a:pt x="4223778" y="0"/>
                </a:lnTo>
                <a:lnTo>
                  <a:pt x="4223778" y="6865951"/>
                </a:lnTo>
                <a:lnTo>
                  <a:pt x="52221" y="6865951"/>
                </a:lnTo>
                <a:lnTo>
                  <a:pt x="49989" y="6844695"/>
                </a:lnTo>
                <a:cubicBezTo>
                  <a:pt x="46440" y="6810509"/>
                  <a:pt x="42891" y="6776323"/>
                  <a:pt x="41304" y="6765443"/>
                </a:cubicBezTo>
                <a:cubicBezTo>
                  <a:pt x="35681" y="6732842"/>
                  <a:pt x="13533" y="6716945"/>
                  <a:pt x="11182" y="6694817"/>
                </a:cubicBezTo>
                <a:cubicBezTo>
                  <a:pt x="16764" y="6697663"/>
                  <a:pt x="14835" y="6635151"/>
                  <a:pt x="10913" y="6627127"/>
                </a:cubicBezTo>
                <a:cubicBezTo>
                  <a:pt x="19564" y="6579282"/>
                  <a:pt x="-12861" y="6585665"/>
                  <a:pt x="5999" y="6527525"/>
                </a:cubicBezTo>
                <a:cubicBezTo>
                  <a:pt x="12287" y="6468687"/>
                  <a:pt x="19003" y="6409739"/>
                  <a:pt x="7685" y="6346547"/>
                </a:cubicBezTo>
                <a:cubicBezTo>
                  <a:pt x="31149" y="6240430"/>
                  <a:pt x="5895" y="6134229"/>
                  <a:pt x="12535" y="6084924"/>
                </a:cubicBezTo>
                <a:cubicBezTo>
                  <a:pt x="14696" y="6024961"/>
                  <a:pt x="53867" y="6020785"/>
                  <a:pt x="45320" y="5989742"/>
                </a:cubicBezTo>
                <a:cubicBezTo>
                  <a:pt x="41264" y="5940899"/>
                  <a:pt x="43258" y="5932095"/>
                  <a:pt x="40418" y="5889597"/>
                </a:cubicBezTo>
                <a:cubicBezTo>
                  <a:pt x="20860" y="5848611"/>
                  <a:pt x="51187" y="5792775"/>
                  <a:pt x="49796" y="5755774"/>
                </a:cubicBezTo>
                <a:cubicBezTo>
                  <a:pt x="43522" y="5734342"/>
                  <a:pt x="37368" y="5692606"/>
                  <a:pt x="49956" y="5684909"/>
                </a:cubicBezTo>
                <a:cubicBezTo>
                  <a:pt x="52825" y="5660429"/>
                  <a:pt x="62553" y="5623499"/>
                  <a:pt x="67011" y="5608897"/>
                </a:cubicBezTo>
                <a:lnTo>
                  <a:pt x="76701" y="5597290"/>
                </a:lnTo>
                <a:cubicBezTo>
                  <a:pt x="87717" y="5587442"/>
                  <a:pt x="82431" y="5550877"/>
                  <a:pt x="89120" y="5529641"/>
                </a:cubicBezTo>
                <a:cubicBezTo>
                  <a:pt x="69291" y="5496375"/>
                  <a:pt x="118554" y="5526326"/>
                  <a:pt x="94330" y="5470852"/>
                </a:cubicBezTo>
                <a:cubicBezTo>
                  <a:pt x="95483" y="5449506"/>
                  <a:pt x="114690" y="5429653"/>
                  <a:pt x="116139" y="5390946"/>
                </a:cubicBezTo>
                <a:cubicBezTo>
                  <a:pt x="127589" y="5337323"/>
                  <a:pt x="132794" y="5338384"/>
                  <a:pt x="135560" y="5284344"/>
                </a:cubicBezTo>
                <a:cubicBezTo>
                  <a:pt x="143629" y="5226223"/>
                  <a:pt x="148113" y="5192743"/>
                  <a:pt x="158141" y="5143920"/>
                </a:cubicBezTo>
                <a:cubicBezTo>
                  <a:pt x="170128" y="5118849"/>
                  <a:pt x="159838" y="5102006"/>
                  <a:pt x="174950" y="5088188"/>
                </a:cubicBezTo>
                <a:cubicBezTo>
                  <a:pt x="197620" y="5107654"/>
                  <a:pt x="181875" y="4983257"/>
                  <a:pt x="203603" y="5010764"/>
                </a:cubicBezTo>
                <a:lnTo>
                  <a:pt x="258582" y="4919969"/>
                </a:lnTo>
                <a:cubicBezTo>
                  <a:pt x="238838" y="4883087"/>
                  <a:pt x="271098" y="4853332"/>
                  <a:pt x="287910" y="4849612"/>
                </a:cubicBezTo>
                <a:cubicBezTo>
                  <a:pt x="294156" y="4811643"/>
                  <a:pt x="286101" y="4834074"/>
                  <a:pt x="305439" y="4799017"/>
                </a:cubicBezTo>
                <a:cubicBezTo>
                  <a:pt x="322572" y="4758926"/>
                  <a:pt x="352642" y="4705848"/>
                  <a:pt x="373456" y="4667754"/>
                </a:cubicBezTo>
                <a:cubicBezTo>
                  <a:pt x="384080" y="4649919"/>
                  <a:pt x="401158" y="4670663"/>
                  <a:pt x="407944" y="4574050"/>
                </a:cubicBezTo>
                <a:cubicBezTo>
                  <a:pt x="408098" y="4548109"/>
                  <a:pt x="427782" y="4503327"/>
                  <a:pt x="425133" y="4462469"/>
                </a:cubicBezTo>
                <a:lnTo>
                  <a:pt x="433890" y="4364681"/>
                </a:lnTo>
                <a:cubicBezTo>
                  <a:pt x="430018" y="4339230"/>
                  <a:pt x="435361" y="4287915"/>
                  <a:pt x="440691" y="4222147"/>
                </a:cubicBezTo>
                <a:cubicBezTo>
                  <a:pt x="451463" y="4164562"/>
                  <a:pt x="497377" y="4067298"/>
                  <a:pt x="503057" y="3977136"/>
                </a:cubicBezTo>
                <a:cubicBezTo>
                  <a:pt x="519229" y="3939837"/>
                  <a:pt x="472839" y="3875689"/>
                  <a:pt x="507582" y="3776020"/>
                </a:cubicBezTo>
                <a:cubicBezTo>
                  <a:pt x="497716" y="3757477"/>
                  <a:pt x="518006" y="3707185"/>
                  <a:pt x="521577" y="3692206"/>
                </a:cubicBezTo>
                <a:cubicBezTo>
                  <a:pt x="525148" y="3677227"/>
                  <a:pt x="526352" y="3687655"/>
                  <a:pt x="529009" y="3686147"/>
                </a:cubicBezTo>
                <a:cubicBezTo>
                  <a:pt x="531848" y="3650325"/>
                  <a:pt x="545504" y="3563351"/>
                  <a:pt x="551870" y="3514534"/>
                </a:cubicBezTo>
                <a:cubicBezTo>
                  <a:pt x="561331" y="3487751"/>
                  <a:pt x="581973" y="3426419"/>
                  <a:pt x="567205" y="3393248"/>
                </a:cubicBezTo>
                <a:cubicBezTo>
                  <a:pt x="585208" y="3400657"/>
                  <a:pt x="563566" y="3353906"/>
                  <a:pt x="579630" y="3344723"/>
                </a:cubicBezTo>
                <a:cubicBezTo>
                  <a:pt x="592861" y="3339338"/>
                  <a:pt x="589379" y="3323900"/>
                  <a:pt x="592672" y="3310978"/>
                </a:cubicBezTo>
                <a:cubicBezTo>
                  <a:pt x="605351" y="3299735"/>
                  <a:pt x="594296" y="3237176"/>
                  <a:pt x="589270" y="3216655"/>
                </a:cubicBezTo>
                <a:cubicBezTo>
                  <a:pt x="566909" y="3160431"/>
                  <a:pt x="626099" y="3142203"/>
                  <a:pt x="609663" y="3096973"/>
                </a:cubicBezTo>
                <a:cubicBezTo>
                  <a:pt x="609191" y="3084373"/>
                  <a:pt x="615889" y="3033331"/>
                  <a:pt x="618886" y="3023628"/>
                </a:cubicBezTo>
                <a:lnTo>
                  <a:pt x="630425" y="2998646"/>
                </a:lnTo>
                <a:lnTo>
                  <a:pt x="640017" y="2995914"/>
                </a:lnTo>
                <a:lnTo>
                  <a:pt x="643600" y="2978244"/>
                </a:lnTo>
                <a:lnTo>
                  <a:pt x="659520" y="2950805"/>
                </a:lnTo>
                <a:cubicBezTo>
                  <a:pt x="620152" y="2937671"/>
                  <a:pt x="687598" y="2860550"/>
                  <a:pt x="650890" y="2864933"/>
                </a:cubicBezTo>
                <a:cubicBezTo>
                  <a:pt x="663707" y="2817056"/>
                  <a:pt x="662078" y="2779813"/>
                  <a:pt x="640210" y="2741864"/>
                </a:cubicBezTo>
                <a:cubicBezTo>
                  <a:pt x="634452" y="2649732"/>
                  <a:pt x="665268" y="2597914"/>
                  <a:pt x="639387" y="2510931"/>
                </a:cubicBezTo>
                <a:cubicBezTo>
                  <a:pt x="645574" y="2407642"/>
                  <a:pt x="671719" y="2317589"/>
                  <a:pt x="680438" y="2227415"/>
                </a:cubicBezTo>
                <a:cubicBezTo>
                  <a:pt x="664175" y="2189847"/>
                  <a:pt x="704423" y="2141655"/>
                  <a:pt x="688135" y="2054289"/>
                </a:cubicBezTo>
                <a:cubicBezTo>
                  <a:pt x="683239" y="2048201"/>
                  <a:pt x="684029" y="1979567"/>
                  <a:pt x="681480" y="1972202"/>
                </a:cubicBezTo>
                <a:lnTo>
                  <a:pt x="686247" y="1917474"/>
                </a:lnTo>
                <a:lnTo>
                  <a:pt x="679783" y="1862721"/>
                </a:lnTo>
                <a:cubicBezTo>
                  <a:pt x="683677" y="1851209"/>
                  <a:pt x="688980" y="1824057"/>
                  <a:pt x="686639" y="1818227"/>
                </a:cubicBezTo>
                <a:lnTo>
                  <a:pt x="658235" y="1742488"/>
                </a:lnTo>
                <a:cubicBezTo>
                  <a:pt x="645662" y="1715201"/>
                  <a:pt x="661423" y="1719638"/>
                  <a:pt x="636990" y="1638389"/>
                </a:cubicBezTo>
                <a:cubicBezTo>
                  <a:pt x="626351" y="1601441"/>
                  <a:pt x="629414" y="1617134"/>
                  <a:pt x="602059" y="1570807"/>
                </a:cubicBezTo>
                <a:lnTo>
                  <a:pt x="570903" y="1513173"/>
                </a:lnTo>
                <a:cubicBezTo>
                  <a:pt x="570781" y="1503175"/>
                  <a:pt x="550561" y="1468055"/>
                  <a:pt x="550438" y="1458058"/>
                </a:cubicBezTo>
                <a:cubicBezTo>
                  <a:pt x="556848" y="1428101"/>
                  <a:pt x="546263" y="1422712"/>
                  <a:pt x="531416" y="1385478"/>
                </a:cubicBezTo>
                <a:cubicBezTo>
                  <a:pt x="527790" y="1370753"/>
                  <a:pt x="490725" y="1304050"/>
                  <a:pt x="501981" y="1265452"/>
                </a:cubicBezTo>
                <a:cubicBezTo>
                  <a:pt x="501825" y="1234781"/>
                  <a:pt x="490462" y="1187660"/>
                  <a:pt x="487370" y="1141743"/>
                </a:cubicBezTo>
                <a:cubicBezTo>
                  <a:pt x="484278" y="1095826"/>
                  <a:pt x="483852" y="1028118"/>
                  <a:pt x="483427" y="989948"/>
                </a:cubicBezTo>
                <a:cubicBezTo>
                  <a:pt x="483001" y="951779"/>
                  <a:pt x="494678" y="945984"/>
                  <a:pt x="484820" y="912725"/>
                </a:cubicBezTo>
                <a:cubicBezTo>
                  <a:pt x="467566" y="854951"/>
                  <a:pt x="510777" y="860797"/>
                  <a:pt x="475093" y="812798"/>
                </a:cubicBezTo>
                <a:cubicBezTo>
                  <a:pt x="461960" y="787034"/>
                  <a:pt x="498505" y="551948"/>
                  <a:pt x="461972" y="450605"/>
                </a:cubicBezTo>
                <a:cubicBezTo>
                  <a:pt x="470167" y="357604"/>
                  <a:pt x="458694" y="431306"/>
                  <a:pt x="465015" y="372906"/>
                </a:cubicBezTo>
                <a:cubicBezTo>
                  <a:pt x="503427" y="364177"/>
                  <a:pt x="489736" y="290341"/>
                  <a:pt x="490377" y="246134"/>
                </a:cubicBezTo>
                <a:cubicBezTo>
                  <a:pt x="491019" y="201927"/>
                  <a:pt x="449725" y="138160"/>
                  <a:pt x="468864" y="107666"/>
                </a:cubicBezTo>
                <a:cubicBezTo>
                  <a:pt x="468282" y="89794"/>
                  <a:pt x="477749" y="76947"/>
                  <a:pt x="477167" y="59075"/>
                </a:cubicBezTo>
                <a:lnTo>
                  <a:pt x="472992" y="14560"/>
                </a:lnTo>
                <a:close/>
              </a:path>
            </a:pathLst>
          </a:custGeom>
        </p:spPr>
      </p:pic>
      <p:sp>
        <p:nvSpPr>
          <p:cNvPr id="4" name="TextBox 3">
            <a:extLst>
              <a:ext uri="{FF2B5EF4-FFF2-40B4-BE49-F238E27FC236}">
                <a16:creationId xmlns:a16="http://schemas.microsoft.com/office/drawing/2014/main" id="{EC6527BC-27BF-3557-3C2F-50A4DFBA353B}"/>
              </a:ext>
            </a:extLst>
          </p:cNvPr>
          <p:cNvSpPr txBox="1"/>
          <p:nvPr/>
        </p:nvSpPr>
        <p:spPr>
          <a:xfrm>
            <a:off x="1137035" y="329784"/>
            <a:ext cx="6516216" cy="5772903"/>
          </a:xfrm>
          <a:prstGeom prst="rect">
            <a:avLst/>
          </a:prstGeom>
        </p:spPr>
        <p:txBody>
          <a:bodyPr vert="horz" lIns="91440" tIns="45720" rIns="91440" bIns="45720" rtlCol="0">
            <a:normAutofit fontScale="62500" lnSpcReduction="20000"/>
          </a:bodyPr>
          <a:lstStyle/>
          <a:p>
            <a:pPr marR="0" algn="ctr">
              <a:lnSpc>
                <a:spcPct val="90000"/>
              </a:lnSpc>
              <a:spcBef>
                <a:spcPts val="0"/>
              </a:spcBef>
              <a:spcAft>
                <a:spcPts val="800"/>
              </a:spcAft>
            </a:pPr>
            <a:r>
              <a:rPr lang="en-US" sz="3500" dirty="0">
                <a:effectLst/>
              </a:rPr>
              <a:t>How to:</a:t>
            </a:r>
            <a:endParaRPr lang="en-US" sz="3500" dirty="0"/>
          </a:p>
          <a:p>
            <a:pPr marR="0" algn="ctr">
              <a:lnSpc>
                <a:spcPct val="90000"/>
              </a:lnSpc>
              <a:spcBef>
                <a:spcPts val="0"/>
              </a:spcBef>
              <a:spcAft>
                <a:spcPts val="800"/>
              </a:spcAft>
            </a:pPr>
            <a:endParaRPr lang="en-US" sz="2800" dirty="0">
              <a:effectLst/>
            </a:endParaRPr>
          </a:p>
          <a:p>
            <a:pPr marR="0">
              <a:lnSpc>
                <a:spcPct val="90000"/>
              </a:lnSpc>
              <a:spcBef>
                <a:spcPts val="0"/>
              </a:spcBef>
              <a:spcAft>
                <a:spcPts val="800"/>
              </a:spcAft>
            </a:pPr>
            <a:r>
              <a:rPr lang="en-US" sz="2800" b="1" u="sng" dirty="0">
                <a:effectLst/>
              </a:rPr>
              <a:t>Establish periodicity/consistency </a:t>
            </a:r>
          </a:p>
          <a:p>
            <a:pPr marR="0">
              <a:lnSpc>
                <a:spcPct val="90000"/>
              </a:lnSpc>
              <a:spcBef>
                <a:spcPts val="0"/>
              </a:spcBef>
              <a:spcAft>
                <a:spcPts val="800"/>
              </a:spcAft>
            </a:pPr>
            <a:r>
              <a:rPr lang="en-US" sz="2800" dirty="0">
                <a:effectLst/>
              </a:rPr>
              <a:t>Ex: Choose one day a week if building fasting routine.</a:t>
            </a:r>
          </a:p>
          <a:p>
            <a:pPr marR="0">
              <a:lnSpc>
                <a:spcPct val="90000"/>
              </a:lnSpc>
              <a:spcBef>
                <a:spcPts val="0"/>
              </a:spcBef>
              <a:spcAft>
                <a:spcPts val="800"/>
              </a:spcAft>
            </a:pPr>
            <a:r>
              <a:rPr lang="en-US" sz="2800" dirty="0">
                <a:effectLst/>
              </a:rPr>
              <a:t>If longer independent fast, decide length of fast.</a:t>
            </a:r>
          </a:p>
          <a:p>
            <a:pPr marR="0">
              <a:lnSpc>
                <a:spcPct val="90000"/>
              </a:lnSpc>
              <a:spcBef>
                <a:spcPts val="0"/>
              </a:spcBef>
              <a:spcAft>
                <a:spcPts val="800"/>
              </a:spcAft>
            </a:pPr>
            <a:endParaRPr lang="en-US" sz="2800" dirty="0">
              <a:effectLst/>
            </a:endParaRPr>
          </a:p>
          <a:p>
            <a:pPr marR="0">
              <a:lnSpc>
                <a:spcPct val="90000"/>
              </a:lnSpc>
              <a:spcBef>
                <a:spcPts val="0"/>
              </a:spcBef>
              <a:spcAft>
                <a:spcPts val="800"/>
              </a:spcAft>
            </a:pPr>
            <a:r>
              <a:rPr lang="en-US" sz="2800" b="1" u="sng" dirty="0">
                <a:effectLst/>
              </a:rPr>
              <a:t>Pray for specific guidance.</a:t>
            </a:r>
          </a:p>
          <a:p>
            <a:pPr marR="0">
              <a:lnSpc>
                <a:spcPct val="90000"/>
              </a:lnSpc>
              <a:spcBef>
                <a:spcPts val="0"/>
              </a:spcBef>
              <a:spcAft>
                <a:spcPts val="800"/>
              </a:spcAft>
            </a:pPr>
            <a:r>
              <a:rPr lang="en-US" sz="2800" dirty="0">
                <a:effectLst/>
              </a:rPr>
              <a:t>Choose prayerfully what type of fast </a:t>
            </a:r>
          </a:p>
          <a:p>
            <a:pPr marR="0">
              <a:lnSpc>
                <a:spcPct val="90000"/>
              </a:lnSpc>
              <a:spcBef>
                <a:spcPts val="0"/>
              </a:spcBef>
              <a:spcAft>
                <a:spcPts val="800"/>
              </a:spcAft>
            </a:pPr>
            <a:r>
              <a:rPr lang="en-US" sz="2800" dirty="0">
                <a:effectLst/>
              </a:rPr>
              <a:t>Ex: water only, Daniel, social media, people</a:t>
            </a:r>
          </a:p>
          <a:p>
            <a:pPr marR="0">
              <a:lnSpc>
                <a:spcPct val="90000"/>
              </a:lnSpc>
              <a:spcBef>
                <a:spcPts val="0"/>
              </a:spcBef>
              <a:spcAft>
                <a:spcPts val="800"/>
              </a:spcAft>
            </a:pPr>
            <a:r>
              <a:rPr lang="en-US" sz="2800" dirty="0">
                <a:effectLst/>
              </a:rPr>
              <a:t>Prepare the day before.</a:t>
            </a:r>
          </a:p>
          <a:p>
            <a:pPr marR="0">
              <a:lnSpc>
                <a:spcPct val="90000"/>
              </a:lnSpc>
              <a:spcBef>
                <a:spcPts val="0"/>
              </a:spcBef>
              <a:spcAft>
                <a:spcPts val="800"/>
              </a:spcAft>
            </a:pPr>
            <a:endParaRPr lang="en-US" sz="2800" dirty="0"/>
          </a:p>
          <a:p>
            <a:pPr marR="0">
              <a:lnSpc>
                <a:spcPct val="90000"/>
              </a:lnSpc>
              <a:spcBef>
                <a:spcPts val="0"/>
              </a:spcBef>
              <a:spcAft>
                <a:spcPts val="800"/>
              </a:spcAft>
            </a:pPr>
            <a:r>
              <a:rPr lang="en-US" sz="2800" b="1" u="sng" dirty="0">
                <a:effectLst/>
              </a:rPr>
              <a:t>Spend time with the Lord.</a:t>
            </a:r>
          </a:p>
          <a:p>
            <a:pPr marR="0">
              <a:lnSpc>
                <a:spcPct val="90000"/>
              </a:lnSpc>
              <a:spcBef>
                <a:spcPts val="0"/>
              </a:spcBef>
              <a:spcAft>
                <a:spcPts val="800"/>
              </a:spcAft>
            </a:pPr>
            <a:r>
              <a:rPr lang="en-US" sz="2800" dirty="0">
                <a:effectLst/>
              </a:rPr>
              <a:t>Build intimacy with the Father. Find opportunities to speak with him and intentionally seek His voice. Pray.</a:t>
            </a:r>
          </a:p>
          <a:p>
            <a:pPr marR="0">
              <a:lnSpc>
                <a:spcPct val="90000"/>
              </a:lnSpc>
              <a:spcBef>
                <a:spcPts val="0"/>
              </a:spcBef>
              <a:spcAft>
                <a:spcPts val="800"/>
              </a:spcAft>
            </a:pPr>
            <a:endParaRPr lang="en-US" sz="2800" b="1" u="sng" dirty="0"/>
          </a:p>
          <a:p>
            <a:pPr marR="0">
              <a:lnSpc>
                <a:spcPct val="90000"/>
              </a:lnSpc>
              <a:spcBef>
                <a:spcPts val="0"/>
              </a:spcBef>
              <a:spcAft>
                <a:spcPts val="800"/>
              </a:spcAft>
            </a:pPr>
            <a:r>
              <a:rPr lang="en-US" sz="2800" b="1" u="sng" dirty="0">
                <a:effectLst/>
              </a:rPr>
              <a:t>Do not pull a “last supper” move. </a:t>
            </a:r>
          </a:p>
          <a:p>
            <a:pPr marR="0">
              <a:lnSpc>
                <a:spcPct val="90000"/>
              </a:lnSpc>
              <a:spcBef>
                <a:spcPts val="0"/>
              </a:spcBef>
              <a:spcAft>
                <a:spcPts val="800"/>
              </a:spcAft>
            </a:pPr>
            <a:r>
              <a:rPr lang="en-US" sz="2800" dirty="0">
                <a:effectLst/>
              </a:rPr>
              <a:t>This sets you up for failure as you fill your body with caffeine, sugar, </a:t>
            </a:r>
            <a:r>
              <a:rPr lang="en-US" sz="2800" dirty="0"/>
              <a:t>s</a:t>
            </a:r>
            <a:r>
              <a:rPr lang="en-US" sz="2800" dirty="0">
                <a:effectLst/>
              </a:rPr>
              <a:t>alt and fat prepping your body for “doomsday”. Your body now must combat withdrawals. Also, your attitude is one that emphasizes the struggle and not the joy of humility and communion with Jesus.</a:t>
            </a:r>
          </a:p>
        </p:txBody>
      </p:sp>
    </p:spTree>
    <p:extLst>
      <p:ext uri="{BB962C8B-B14F-4D97-AF65-F5344CB8AC3E}">
        <p14:creationId xmlns:p14="http://schemas.microsoft.com/office/powerpoint/2010/main" val="848005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Front steps and columns of a majestic city building">
            <a:extLst>
              <a:ext uri="{FF2B5EF4-FFF2-40B4-BE49-F238E27FC236}">
                <a16:creationId xmlns:a16="http://schemas.microsoft.com/office/drawing/2014/main" id="{5822B9E6-91A6-7CA7-2F61-45472C54016A}"/>
              </a:ext>
            </a:extLst>
          </p:cNvPr>
          <p:cNvPicPr>
            <a:picLocks noChangeAspect="1"/>
          </p:cNvPicPr>
          <p:nvPr/>
        </p:nvPicPr>
        <p:blipFill>
          <a:blip r:embed="rId2"/>
          <a:srcRect l="1768" r="4115" b="-1"/>
          <a:stretch/>
        </p:blipFill>
        <p:spPr>
          <a:xfrm>
            <a:off x="2522356" y="10"/>
            <a:ext cx="9669642" cy="6857990"/>
          </a:xfrm>
          <a:prstGeom prst="rect">
            <a:avLst/>
          </a:prstGeom>
        </p:spPr>
      </p:pic>
      <p:sp>
        <p:nvSpPr>
          <p:cNvPr id="20" name="Rectangle 19">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EC1AF3D-4814-2DC4-A315-A3E8817F8EE2}"/>
              </a:ext>
            </a:extLst>
          </p:cNvPr>
          <p:cNvSpPr>
            <a:spLocks noGrp="1"/>
          </p:cNvSpPr>
          <p:nvPr>
            <p:ph idx="1"/>
          </p:nvPr>
        </p:nvSpPr>
        <p:spPr>
          <a:xfrm>
            <a:off x="838200" y="224852"/>
            <a:ext cx="3822189" cy="5952111"/>
          </a:xfrm>
        </p:spPr>
        <p:txBody>
          <a:bodyPr>
            <a:normAutofit fontScale="55000" lnSpcReduction="20000"/>
          </a:bodyPr>
          <a:lstStyle/>
          <a:p>
            <a:pPr marL="0" marR="0" indent="0">
              <a:spcBef>
                <a:spcPts val="0"/>
              </a:spcBef>
              <a:spcAft>
                <a:spcPts val="800"/>
              </a:spcAft>
              <a:buNone/>
            </a:pPr>
            <a:r>
              <a:rPr lang="en-US" sz="4000" kern="100" dirty="0">
                <a:effectLst/>
                <a:latin typeface="Andalus"/>
                <a:ea typeface="Calibri" panose="020F0502020204030204" pitchFamily="34" charset="0"/>
                <a:cs typeface="Times New Roman" panose="02020603050405020304" pitchFamily="18" charset="0"/>
              </a:rPr>
              <a:t>“All things are lawful for me, but all things are not helpful. All things are lawful for me, but I will not be brought under the power of any.”</a:t>
            </a:r>
          </a:p>
          <a:p>
            <a:pPr marL="0" marR="0" indent="0">
              <a:spcBef>
                <a:spcPts val="0"/>
              </a:spcBef>
              <a:spcAft>
                <a:spcPts val="800"/>
              </a:spcAft>
              <a:buNone/>
            </a:pPr>
            <a:r>
              <a:rPr lang="en-US" sz="4000" kern="100" dirty="0">
                <a:effectLst/>
                <a:latin typeface="Andalus"/>
                <a:ea typeface="Calibri" panose="020F0502020204030204" pitchFamily="34" charset="0"/>
                <a:cs typeface="Times New Roman" panose="02020603050405020304" pitchFamily="18" charset="0"/>
              </a:rPr>
              <a:t>1 COR 6-12</a:t>
            </a:r>
          </a:p>
          <a:p>
            <a:pPr marL="0" marR="0" indent="0">
              <a:spcBef>
                <a:spcPts val="0"/>
              </a:spcBef>
              <a:spcAft>
                <a:spcPts val="800"/>
              </a:spcAft>
              <a:buNone/>
            </a:pP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ln>
                <a:noFill/>
              </a:ln>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rPr>
              <a:t>What do you need to fast from?</a:t>
            </a:r>
          </a:p>
          <a:p>
            <a:pPr marL="0" marR="0" indent="0">
              <a:spcBef>
                <a:spcPts val="0"/>
              </a:spcBef>
              <a:spcAft>
                <a:spcPts val="0"/>
              </a:spcAft>
              <a:buNone/>
            </a:pPr>
            <a:endParaRPr lang="en-US" sz="4000" kern="100" dirty="0">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rPr>
              <a:t>Have you come under the power of anything? </a:t>
            </a:r>
          </a:p>
          <a:p>
            <a:pPr marL="0" marR="0" indent="0">
              <a:spcBef>
                <a:spcPts val="0"/>
              </a:spcBef>
              <a:spcAft>
                <a:spcPts val="0"/>
              </a:spcAft>
              <a:buNone/>
            </a:pPr>
            <a:endParaRPr lang="en-US" sz="4000" kern="100" dirty="0">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4000" kern="100" dirty="0">
                <a:ln>
                  <a:noFill/>
                </a:ln>
                <a:effectLst>
                  <a:outerShdw blurRad="38100" dist="19050" dir="2700000" algn="tl">
                    <a:schemeClr val="dk1">
                      <a:alpha val="40000"/>
                    </a:schemeClr>
                  </a:outerShdw>
                </a:effectLst>
                <a:latin typeface="Andalus"/>
                <a:ea typeface="Calibri" panose="020F0502020204030204" pitchFamily="34" charset="0"/>
                <a:cs typeface="Times New Roman" panose="02020603050405020304" pitchFamily="18" charset="0"/>
              </a:rPr>
              <a:t>Is there something that hinders your intimacy with Jesus?</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p>
        </p:txBody>
      </p:sp>
    </p:spTree>
    <p:extLst>
      <p:ext uri="{BB962C8B-B14F-4D97-AF65-F5344CB8AC3E}">
        <p14:creationId xmlns:p14="http://schemas.microsoft.com/office/powerpoint/2010/main" val="2113302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1671</TotalTime>
  <Words>423</Words>
  <Application>Microsoft Office PowerPoint</Application>
  <PresentationFormat>Widescreen</PresentationFormat>
  <Paragraphs>52</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Andalus</vt:lpstr>
      <vt:lpstr>Aptos</vt:lpstr>
      <vt:lpstr>Aptos Display</vt:lpstr>
      <vt:lpstr>Arial</vt:lpstr>
      <vt:lpstr>Calibri</vt:lpstr>
      <vt:lpstr>Wingdings</vt:lpstr>
      <vt:lpstr>Office Theme</vt:lpstr>
      <vt:lpstr>Fasting  “Even now,” declares the Lord, “return to me with all your heart, with fasting and weeping and mourning.” Joel 2:12 </vt:lpstr>
      <vt:lpstr>Why Do We Fast?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Anderson</dc:creator>
  <cp:lastModifiedBy>Jennifer Anderson</cp:lastModifiedBy>
  <cp:revision>2</cp:revision>
  <dcterms:created xsi:type="dcterms:W3CDTF">2024-07-20T23:23:39Z</dcterms:created>
  <dcterms:modified xsi:type="dcterms:W3CDTF">2024-07-22T03:14:58Z</dcterms:modified>
</cp:coreProperties>
</file>