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EACA058-249E-4251-9956-3F7B3C0C428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40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A3249-09C0-486D-8B29-C950A05B8DCE}"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406705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65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62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136939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182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08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94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46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356000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A3249-09C0-486D-8B29-C950A05B8DCE}"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A058-249E-4251-9956-3F7B3C0C428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87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A3249-09C0-486D-8B29-C950A05B8DCE}"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89629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5A3249-09C0-486D-8B29-C950A05B8DCE}"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A058-249E-4251-9956-3F7B3C0C428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16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A3249-09C0-486D-8B29-C950A05B8DCE}"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A058-249E-4251-9956-3F7B3C0C42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3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A3249-09C0-486D-8B29-C950A05B8DCE}"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159757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A3249-09C0-486D-8B29-C950A05B8DCE}"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A058-249E-4251-9956-3F7B3C0C428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5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A3249-09C0-486D-8B29-C950A05B8DCE}"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A058-249E-4251-9956-3F7B3C0C4280}" type="slidenum">
              <a:rPr lang="en-US" smtClean="0"/>
              <a:t>‹#›</a:t>
            </a:fld>
            <a:endParaRPr lang="en-US"/>
          </a:p>
        </p:txBody>
      </p:sp>
    </p:spTree>
    <p:extLst>
      <p:ext uri="{BB962C8B-B14F-4D97-AF65-F5344CB8AC3E}">
        <p14:creationId xmlns:p14="http://schemas.microsoft.com/office/powerpoint/2010/main" val="72253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5A3249-09C0-486D-8B29-C950A05B8DCE}" type="datetimeFigureOut">
              <a:rPr lang="en-US" smtClean="0"/>
              <a:t>7/20/2024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ACA058-249E-4251-9956-3F7B3C0C4280}" type="slidenum">
              <a:rPr lang="en-US" smtClean="0"/>
              <a:t>‹#›</a:t>
            </a:fld>
            <a:endParaRPr lang="en-US"/>
          </a:p>
        </p:txBody>
      </p:sp>
    </p:spTree>
    <p:extLst>
      <p:ext uri="{BB962C8B-B14F-4D97-AF65-F5344CB8AC3E}">
        <p14:creationId xmlns:p14="http://schemas.microsoft.com/office/powerpoint/2010/main" val="2072159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15433E-E37F-A6FE-D49D-F71D2FF53FE7}"/>
              </a:ext>
            </a:extLst>
          </p:cNvPr>
          <p:cNvSpPr>
            <a:spLocks noGrp="1"/>
          </p:cNvSpPr>
          <p:nvPr>
            <p:ph type="title"/>
          </p:nvPr>
        </p:nvSpPr>
        <p:spPr/>
        <p:txBody>
          <a:bodyPr>
            <a:normAutofit fontScale="90000"/>
          </a:bodyPr>
          <a:lstStyle/>
          <a:p>
            <a:pPr algn="ctr"/>
            <a:r>
              <a:rPr lang="en-US" sz="4800" b="1" kern="100">
                <a:effectLst/>
                <a:latin typeface="Copperplate Gothic Light" panose="020E0507020206020404" pitchFamily="34" charset="0"/>
                <a:ea typeface="Calibri" panose="020F0502020204030204" pitchFamily="34" charset="0"/>
                <a:cs typeface="Times New Roman" panose="02020603050405020304" pitchFamily="18" charset="0"/>
              </a:rPr>
              <a:t>Crucify the Flesh</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0BC7FA75-EB2F-305B-CDB5-B4FADE4E170E}"/>
              </a:ext>
            </a:extLst>
          </p:cNvPr>
          <p:cNvSpPr>
            <a:spLocks noGrp="1"/>
          </p:cNvSpPr>
          <p:nvPr>
            <p:ph idx="1"/>
          </p:nvPr>
        </p:nvSpPr>
        <p:spPr/>
        <p:txBody>
          <a:bodyPr>
            <a:normAutofit fontScale="92500" lnSpcReduction="10000"/>
          </a:bodyPr>
          <a:lstStyle/>
          <a:p>
            <a:pPr marR="0">
              <a:lnSpc>
                <a:spcPct val="107000"/>
              </a:lnSpc>
              <a:spcBef>
                <a:spcPts val="0"/>
              </a:spcBef>
              <a:spcAft>
                <a:spcPts val="80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Times New Roman" panose="02020603050405020304" pitchFamily="18" charset="0"/>
              </a:rPr>
              <a:t>Are you having difficulty establishing intimacy with God? </a:t>
            </a:r>
          </a:p>
          <a:p>
            <a:pPr marR="0">
              <a:lnSpc>
                <a:spcPct val="107000"/>
              </a:lnSpc>
              <a:spcBef>
                <a:spcPts val="0"/>
              </a:spcBef>
              <a:spcAft>
                <a:spcPts val="80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Times New Roman" panose="02020603050405020304" pitchFamily="18" charset="0"/>
              </a:rPr>
              <a:t>Do you find yourself feeling unmotivated, tired, bored, heavy?</a:t>
            </a:r>
          </a:p>
          <a:p>
            <a:pPr marR="0">
              <a:lnSpc>
                <a:spcPct val="107000"/>
              </a:lnSpc>
              <a:spcBef>
                <a:spcPts val="0"/>
              </a:spcBef>
              <a:spcAft>
                <a:spcPts val="80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Times New Roman" panose="02020603050405020304" pitchFamily="18" charset="0"/>
              </a:rPr>
              <a:t> Do you even find that you have an aversion to spending time with God and enriching spiritual practices; yet, there is still something in you that wants to get to Jesus? </a:t>
            </a:r>
          </a:p>
          <a:p>
            <a:pPr marR="0">
              <a:lnSpc>
                <a:spcPct val="107000"/>
              </a:lnSpc>
              <a:spcBef>
                <a:spcPts val="0"/>
              </a:spcBef>
              <a:spcAft>
                <a:spcPts val="800"/>
              </a:spcAft>
              <a:buFont typeface="Wingdings" panose="05000000000000000000" pitchFamily="2" charset="2"/>
              <a:buChar char="Ø"/>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It almost feels like a battle within. </a:t>
            </a:r>
          </a:p>
          <a:p>
            <a:pPr marL="0" marR="0" indent="0" algn="ctr">
              <a:lnSpc>
                <a:spcPct val="107000"/>
              </a:lnSpc>
              <a:spcBef>
                <a:spcPts val="0"/>
              </a:spcBef>
              <a:spcAft>
                <a:spcPts val="800"/>
              </a:spcAft>
              <a:buNone/>
            </a:pPr>
            <a:r>
              <a:rPr lang="en-US"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That’s because it is!! </a:t>
            </a:r>
          </a:p>
          <a:p>
            <a:pPr marL="0" marR="0" algn="ctr">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577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CBB54F-9218-065F-E9AE-EEFDA028B05E}"/>
              </a:ext>
            </a:extLst>
          </p:cNvPr>
          <p:cNvSpPr>
            <a:spLocks noGrp="1"/>
          </p:cNvSpPr>
          <p:nvPr>
            <p:ph type="title"/>
          </p:nvPr>
        </p:nvSpPr>
        <p:spPr>
          <a:xfrm>
            <a:off x="952108" y="954756"/>
            <a:ext cx="2730414" cy="4946003"/>
          </a:xfrm>
        </p:spPr>
        <p:txBody>
          <a:bodyPr>
            <a:normAutofit/>
          </a:bodyPr>
          <a:lstStyle/>
          <a:p>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a:t>
            </a:r>
            <a:r>
              <a:rPr lang="en-US"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cripture </a:t>
            </a:r>
            <a:r>
              <a:rPr lang="en-US"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a:t>
            </a:r>
            <a:r>
              <a:rPr lang="en-US"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eferences</a:t>
            </a:r>
            <a:br>
              <a:rPr lang="en-US"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46F735-6C01-2284-3AEC-5A918D9ADDBC}"/>
              </a:ext>
            </a:extLst>
          </p:cNvPr>
          <p:cNvSpPr>
            <a:spLocks noGrp="1"/>
          </p:cNvSpPr>
          <p:nvPr>
            <p:ph idx="1"/>
          </p:nvPr>
        </p:nvSpPr>
        <p:spPr>
          <a:xfrm>
            <a:off x="5140934" y="469900"/>
            <a:ext cx="5953630" cy="5405968"/>
          </a:xfrm>
        </p:spPr>
        <p:txBody>
          <a:bodyPr anchor="ctr">
            <a:normAutofit/>
          </a:bodyPr>
          <a:lstStyle/>
          <a:p>
            <a:pPr marL="0" marR="0">
              <a:lnSpc>
                <a:spcPct val="90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Romans 8:6-8</a:t>
            </a:r>
          </a:p>
          <a:p>
            <a:pPr marL="0" marR="0" indent="0">
              <a:lnSpc>
                <a:spcPct val="90000"/>
              </a:lnSpc>
              <a:spcBef>
                <a:spcPts val="0"/>
              </a:spcBef>
              <a:spcAft>
                <a:spcPts val="800"/>
              </a:spcAft>
              <a:buNone/>
            </a:pPr>
            <a:r>
              <a:rPr lang="en-US" sz="2000" kern="100">
                <a:effectLst/>
                <a:latin typeface="Calibri" panose="020F0502020204030204" pitchFamily="34" charset="0"/>
                <a:ea typeface="Calibri" panose="020F0502020204030204" pitchFamily="34" charset="0"/>
                <a:cs typeface="Times New Roman" panose="02020603050405020304" pitchFamily="18" charset="0"/>
              </a:rPr>
              <a:t>	The mind of the flesh is death, but the mind of the Spirit is life and peace, because the mind of the flesh is hostile to God: It does not submit to God’s law, nor can it do so. Those controlled by the flesh cannot please God.</a:t>
            </a:r>
          </a:p>
          <a:p>
            <a:pPr marL="0" marR="0">
              <a:lnSpc>
                <a:spcPct val="90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Galatians 5:19-21</a:t>
            </a:r>
          </a:p>
          <a:p>
            <a:pPr marL="0" marR="0" indent="0">
              <a:lnSpc>
                <a:spcPct val="90000"/>
              </a:lnSpc>
              <a:spcBef>
                <a:spcPts val="0"/>
              </a:spcBef>
              <a:spcAft>
                <a:spcPts val="800"/>
              </a:spcAft>
              <a:buNone/>
            </a:pPr>
            <a:r>
              <a:rPr lang="en-US" sz="2000" kern="100">
                <a:effectLst/>
                <a:latin typeface="Calibri" panose="020F0502020204030204" pitchFamily="34" charset="0"/>
                <a:ea typeface="Calibri" panose="020F0502020204030204" pitchFamily="34" charset="0"/>
                <a:cs typeface="Times New Roman" panose="02020603050405020304" pitchFamily="18" charset="0"/>
              </a:rPr>
              <a:t>	The acts of the flesh are obvious: sexual immorality, impurity and debauchery;  idolatry and witchcraft; hatred, discord, jealousy, fits of rage, selfish ambition, dissensions, factions and envy; drunkenness, orgies, and the like.</a:t>
            </a:r>
          </a:p>
          <a:p>
            <a:pPr marL="0" marR="0">
              <a:lnSpc>
                <a:spcPct val="90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Galatians 5:22-23</a:t>
            </a:r>
          </a:p>
          <a:p>
            <a:pPr marL="0" marR="0" indent="0">
              <a:lnSpc>
                <a:spcPct val="90000"/>
              </a:lnSpc>
              <a:spcBef>
                <a:spcPts val="0"/>
              </a:spcBef>
              <a:spcAft>
                <a:spcPts val="800"/>
              </a:spcAft>
              <a:buNone/>
            </a:pPr>
            <a:r>
              <a:rPr lang="en-US" sz="2000" kern="100">
                <a:effectLst/>
                <a:latin typeface="Calibri" panose="020F0502020204030204" pitchFamily="34" charset="0"/>
                <a:ea typeface="Calibri" panose="020F0502020204030204" pitchFamily="34" charset="0"/>
                <a:cs typeface="Times New Roman" panose="02020603050405020304" pitchFamily="18" charset="0"/>
              </a:rPr>
              <a:t>	 But the fruit of the Spirit is love, joy, peace, forbearance, kindness, goodness, faithfulness,  gentleness and self-control. Against such things there is no law.</a:t>
            </a:r>
          </a:p>
          <a:p>
            <a:pPr>
              <a:lnSpc>
                <a:spcPct val="90000"/>
              </a:lnSpc>
            </a:pPr>
            <a:endParaRPr lang="en-US" sz="2000"/>
          </a:p>
        </p:txBody>
      </p:sp>
    </p:spTree>
    <p:extLst>
      <p:ext uri="{BB962C8B-B14F-4D97-AF65-F5344CB8AC3E}">
        <p14:creationId xmlns:p14="http://schemas.microsoft.com/office/powerpoint/2010/main" val="326778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5F92830-F0CD-1FE6-7304-C658CB0FB12A}"/>
              </a:ext>
            </a:extLst>
          </p:cNvPr>
          <p:cNvSpPr>
            <a:spLocks noGrp="1"/>
          </p:cNvSpPr>
          <p:nvPr>
            <p:ph type="title"/>
          </p:nvPr>
        </p:nvSpPr>
        <p:spPr>
          <a:xfrm>
            <a:off x="1295402" y="982132"/>
            <a:ext cx="9601196" cy="1303867"/>
          </a:xfrm>
        </p:spPr>
        <p:txBody>
          <a:bodyPr>
            <a:normAutofit/>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Where do you Find Yourself </a:t>
            </a:r>
            <a:r>
              <a:rPr lang="en-US" kern="100">
                <a:latin typeface="Calibri" panose="020F0502020204030204" pitchFamily="34" charset="0"/>
                <a:ea typeface="Calibri" panose="020F0502020204030204" pitchFamily="34" charset="0"/>
                <a:cs typeface="Times New Roman" panose="02020603050405020304" pitchFamily="18" charset="0"/>
              </a:rPr>
              <a:t>T</a:t>
            </a:r>
            <a:r>
              <a:rPr lang="en-US" kern="100">
                <a:effectLst/>
                <a:latin typeface="Calibri" panose="020F0502020204030204" pitchFamily="34" charset="0"/>
                <a:ea typeface="Calibri" panose="020F0502020204030204" pitchFamily="34" charset="0"/>
                <a:cs typeface="Times New Roman" panose="02020603050405020304" pitchFamily="18" charset="0"/>
              </a:rPr>
              <a:t>oday?</a:t>
            </a:r>
            <a:endParaRPr lang="en-US"/>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5171CD4-8FF3-405E-7932-1496A57AD288}"/>
              </a:ext>
            </a:extLst>
          </p:cNvPr>
          <p:cNvSpPr>
            <a:spLocks noGrp="1"/>
          </p:cNvSpPr>
          <p:nvPr>
            <p:ph idx="1"/>
          </p:nvPr>
        </p:nvSpPr>
        <p:spPr>
          <a:xfrm>
            <a:off x="1295401" y="2556932"/>
            <a:ext cx="9601196" cy="3318936"/>
          </a:xfrm>
        </p:spPr>
        <p:txBody>
          <a:bodyPr>
            <a:normAutofit fontScale="70000" lnSpcReduction="20000"/>
          </a:bodyPr>
          <a:lstStyle/>
          <a:p>
            <a:pPr marL="0" marR="0" indent="0" algn="ctr">
              <a:lnSpc>
                <a:spcPct val="90000"/>
              </a:lnSpc>
              <a:spcBef>
                <a:spcPts val="0"/>
              </a:spcBef>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In the flesh or in the spirit?</a:t>
            </a:r>
          </a:p>
          <a:p>
            <a:pPr marL="0" marR="0" indent="0" algn="ctr">
              <a:lnSpc>
                <a:spcPct val="90000"/>
              </a:lnSpc>
              <a:spcBef>
                <a:spcPts val="0"/>
              </a:spcBef>
              <a:spcAft>
                <a:spcPts val="800"/>
              </a:spcAft>
              <a:buNone/>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 Do you have the things of man on your mind or the things of God?</a:t>
            </a:r>
          </a:p>
          <a:p>
            <a:pPr marL="0" marR="0" indent="0" algn="ctr">
              <a:lnSpc>
                <a:spcPct val="90000"/>
              </a:lnSpc>
              <a:spcBef>
                <a:spcPts val="0"/>
              </a:spcBef>
              <a:spcAft>
                <a:spcPts val="800"/>
              </a:spcAft>
              <a:buNone/>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90000"/>
              </a:lnSpc>
              <a:spcBef>
                <a:spcPts val="0"/>
              </a:spcBef>
              <a:spcAft>
                <a:spcPts val="800"/>
              </a:spcAft>
              <a:buNone/>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Know the flesh is at enmity with God. It doesn’t want to hang out with its enemy. It will fight you and resist. </a:t>
            </a:r>
          </a:p>
          <a:p>
            <a:pPr marL="0" marR="0" indent="0" algn="ctr">
              <a:lnSpc>
                <a:spcPct val="90000"/>
              </a:lnSpc>
              <a:spcBef>
                <a:spcPts val="0"/>
              </a:spcBef>
              <a:spcAft>
                <a:spcPts val="800"/>
              </a:spcAft>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20000"/>
              </a:lnSpc>
              <a:spcBef>
                <a:spcPts val="0"/>
              </a:spcBef>
              <a:spcAft>
                <a:spcPts val="800"/>
              </a:spcAft>
              <a:buFont typeface="Wingdings" panose="05000000000000000000" pitchFamily="2" charset="2"/>
              <a:buChar char="v"/>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In the garden of Gethsemane, Jesus provides us with a clue. The spirit is willing, but the flesh is weak. The spirit knows the way to Jesus and is leading. It has a survival mechanism. It wants to thrive! But it is so weak, and you have built up your flesh so strong. A weapon against God. </a:t>
            </a:r>
          </a:p>
          <a:p>
            <a:pPr marL="57150" marR="0" indent="-285750">
              <a:lnSpc>
                <a:spcPct val="120000"/>
              </a:lnSpc>
              <a:spcBef>
                <a:spcPts val="0"/>
              </a:spcBef>
              <a:spcAft>
                <a:spcPts val="800"/>
              </a:spcAft>
              <a:buFont typeface="Wingdings" panose="05000000000000000000" pitchFamily="2" charset="2"/>
              <a:buChar char="v"/>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You must deconstruct the weapon. You must crucify the flesh. Look for opportunities to do so. Work through discomfort so you may weaken it. Look for opportunities to build, feed you spiritual man.</a:t>
            </a:r>
          </a:p>
          <a:p>
            <a:pPr marL="57150" marR="0" indent="-285750">
              <a:lnSpc>
                <a:spcPct val="120000"/>
              </a:lnSpc>
              <a:spcBef>
                <a:spcPts val="0"/>
              </a:spcBef>
              <a:spcAft>
                <a:spcPts val="800"/>
              </a:spcAft>
              <a:buFont typeface="Wingdings" panose="05000000000000000000" pitchFamily="2" charset="2"/>
              <a:buChar char="v"/>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As the shift happens it will become easier to get to the Lord and eventually you will crave it.</a:t>
            </a:r>
          </a:p>
          <a:p>
            <a:pPr marL="0" marR="0" indent="0">
              <a:lnSpc>
                <a:spcPct val="90000"/>
              </a:lnSpc>
              <a:spcBef>
                <a:spcPts val="0"/>
              </a:spcBef>
              <a:spcAft>
                <a:spcPts val="800"/>
              </a:spcAft>
              <a:buNone/>
            </a:pPr>
            <a:endParaRPr lang="en-US" sz="1100" b="1" kern="100" dirty="0">
              <a:effectLst/>
              <a:latin typeface="Lucida Calligraphy" panose="03010101010101010101" pitchFamily="66"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800"/>
              </a:spcAft>
              <a:buNone/>
            </a:pPr>
            <a:r>
              <a:rPr lang="en-US" sz="1400" b="1" kern="100" dirty="0">
                <a:solidFill>
                  <a:srgbClr val="FF0000"/>
                </a:solidFill>
                <a:effectLst/>
                <a:latin typeface="Lucida Calligraphy" panose="03010101010101010101" pitchFamily="66" charset="0"/>
                <a:ea typeface="Calibri" panose="020F0502020204030204" pitchFamily="34" charset="0"/>
                <a:cs typeface="Times New Roman" panose="02020603050405020304" pitchFamily="18" charset="0"/>
              </a:rPr>
              <a:t>PRAY</a:t>
            </a:r>
            <a:endParaRPr lang="en-US" sz="1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100" dirty="0"/>
          </a:p>
        </p:txBody>
      </p:sp>
    </p:spTree>
    <p:extLst>
      <p:ext uri="{BB962C8B-B14F-4D97-AF65-F5344CB8AC3E}">
        <p14:creationId xmlns:p14="http://schemas.microsoft.com/office/powerpoint/2010/main" val="289117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BF66F7A-AF44-4E11-B2EC-A924D6A9E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8D66BB3-0CD6-48A8-B1A0-6A5BF8A5D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B0BC0A58-3341-4865-A030-0C3228E00B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6FD7D759-E0E0-4C78-859C-31CAD13F5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6F6499A5-C17B-42AD-BE78-6AD703B642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CC0985CD-ACF2-4CC0-830D-38308DF520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748317E-4E6C-D5BA-43BB-04DB58E6FBF4}"/>
              </a:ext>
            </a:extLst>
          </p:cNvPr>
          <p:cNvSpPr>
            <a:spLocks noGrp="1"/>
          </p:cNvSpPr>
          <p:nvPr>
            <p:ph type="title"/>
          </p:nvPr>
        </p:nvSpPr>
        <p:spPr>
          <a:xfrm>
            <a:off x="903575" y="5006715"/>
            <a:ext cx="2349291" cy="691072"/>
          </a:xfrm>
        </p:spPr>
        <p:txBody>
          <a:bodyPr vert="horz" lIns="91440" tIns="45720" rIns="91440" bIns="45720" rtlCol="0" anchor="ctr">
            <a:normAutofit fontScale="90000"/>
          </a:bodyPr>
          <a:lstStyle/>
          <a:p>
            <a:r>
              <a:rPr lang="en-US" dirty="0">
                <a:solidFill>
                  <a:srgbClr val="262626"/>
                </a:solidFill>
              </a:rPr>
              <a:t>Appetite</a:t>
            </a:r>
          </a:p>
        </p:txBody>
      </p:sp>
      <p:sp>
        <p:nvSpPr>
          <p:cNvPr id="3" name="Content Placeholder 2">
            <a:extLst>
              <a:ext uri="{FF2B5EF4-FFF2-40B4-BE49-F238E27FC236}">
                <a16:creationId xmlns:a16="http://schemas.microsoft.com/office/drawing/2014/main" id="{B156E7A9-15CA-E14B-6CBB-946D4A0D1183}"/>
              </a:ext>
            </a:extLst>
          </p:cNvPr>
          <p:cNvSpPr>
            <a:spLocks/>
          </p:cNvSpPr>
          <p:nvPr/>
        </p:nvSpPr>
        <p:spPr>
          <a:xfrm>
            <a:off x="1004341" y="869430"/>
            <a:ext cx="2675950" cy="3912431"/>
          </a:xfrm>
          <a:prstGeom prst="rect">
            <a:avLst/>
          </a:prstGeom>
        </p:spPr>
        <p:txBody>
          <a:bodyPr>
            <a:normAutofit lnSpcReduction="10000"/>
          </a:bodyPr>
          <a:lstStyle/>
          <a:p>
            <a:pPr defTabSz="246888">
              <a:lnSpc>
                <a:spcPct val="90000"/>
              </a:lnSpc>
              <a:spcAft>
                <a:spcPts val="432"/>
              </a:spcAft>
            </a:pPr>
            <a:r>
              <a:rPr lang="en-US" sz="2400" kern="100" dirty="0">
                <a:solidFill>
                  <a:schemeClr val="tx1"/>
                </a:solidFill>
                <a:latin typeface="Calibri" panose="020F0502020204030204" pitchFamily="34" charset="0"/>
                <a:ea typeface="+mn-ea"/>
                <a:cs typeface="Times New Roman" panose="02020603050405020304" pitchFamily="18" charset="0"/>
              </a:rPr>
              <a:t>Think about what holds you back.</a:t>
            </a:r>
          </a:p>
          <a:p>
            <a:pPr defTabSz="246888">
              <a:lnSpc>
                <a:spcPct val="90000"/>
              </a:lnSpc>
              <a:spcAft>
                <a:spcPts val="432"/>
              </a:spcAft>
            </a:pPr>
            <a:endParaRPr lang="en-US" sz="2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2400" i="1" kern="100" dirty="0">
                <a:solidFill>
                  <a:schemeClr val="tx1"/>
                </a:solidFill>
                <a:latin typeface="Calibri" panose="020F0502020204030204" pitchFamily="34" charset="0"/>
                <a:ea typeface="+mn-ea"/>
                <a:cs typeface="Times New Roman" panose="02020603050405020304" pitchFamily="18" charset="0"/>
              </a:rPr>
              <a:t> What are your appetites?</a:t>
            </a:r>
          </a:p>
          <a:p>
            <a:pPr algn="ctr" defTabSz="246888">
              <a:lnSpc>
                <a:spcPct val="90000"/>
              </a:lnSpc>
              <a:spcAft>
                <a:spcPts val="432"/>
              </a:spcAft>
            </a:pPr>
            <a:r>
              <a:rPr lang="en-US" sz="2400" i="1" kern="100" dirty="0">
                <a:solidFill>
                  <a:schemeClr val="tx1"/>
                </a:solidFill>
                <a:latin typeface="Calibri" panose="020F0502020204030204" pitchFamily="34" charset="0"/>
                <a:ea typeface="+mn-ea"/>
                <a:cs typeface="Times New Roman" panose="02020603050405020304" pitchFamily="18" charset="0"/>
              </a:rPr>
              <a:t> </a:t>
            </a:r>
          </a:p>
          <a:p>
            <a:pPr defTabSz="246888">
              <a:lnSpc>
                <a:spcPct val="90000"/>
              </a:lnSpc>
              <a:spcAft>
                <a:spcPts val="432"/>
              </a:spcAft>
            </a:pPr>
            <a:r>
              <a:rPr lang="en-US" sz="2400" kern="100" dirty="0">
                <a:solidFill>
                  <a:schemeClr val="tx1"/>
                </a:solidFill>
                <a:latin typeface="Calibri" panose="020F0502020204030204" pitchFamily="34" charset="0"/>
                <a:ea typeface="+mn-ea"/>
                <a:cs typeface="Times New Roman" panose="02020603050405020304" pitchFamily="18" charset="0"/>
              </a:rPr>
              <a:t>Read the story as you ponder how one’s appetite ultimately led to his death</a:t>
            </a:r>
          </a:p>
          <a:p>
            <a:pPr>
              <a:lnSpc>
                <a:spcPct val="90000"/>
              </a:lnSpc>
            </a:pPr>
            <a:endParaRPr lang="en-US" sz="500" dirty="0"/>
          </a:p>
        </p:txBody>
      </p:sp>
      <p:sp>
        <p:nvSpPr>
          <p:cNvPr id="4" name="Content Placeholder 3">
            <a:extLst>
              <a:ext uri="{FF2B5EF4-FFF2-40B4-BE49-F238E27FC236}">
                <a16:creationId xmlns:a16="http://schemas.microsoft.com/office/drawing/2014/main" id="{1C3B4117-2208-5ACF-995D-7DE82E6036F6}"/>
              </a:ext>
            </a:extLst>
          </p:cNvPr>
          <p:cNvSpPr>
            <a:spLocks/>
          </p:cNvSpPr>
          <p:nvPr/>
        </p:nvSpPr>
        <p:spPr>
          <a:xfrm>
            <a:off x="3705565" y="869431"/>
            <a:ext cx="7582860" cy="5246556"/>
          </a:xfrm>
          <a:prstGeom prst="rect">
            <a:avLst/>
          </a:prstGeom>
        </p:spPr>
        <p:txBody>
          <a:bodyPr>
            <a:normAutofit lnSpcReduction="10000"/>
          </a:bodyPr>
          <a:lstStyle/>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Thomas Costain’s history, The Three Edwards, described the life of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III, a fourteenth-century duke in what is now Belgium. Grossly overweight,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was commonly called by his Latin nickname, Crassus, which means “fat.”</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 </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After a violent quarrel,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Raynald’s</a:t>
            </a:r>
            <a:r>
              <a:rPr lang="en-US" sz="1400" kern="100" dirty="0">
                <a:solidFill>
                  <a:schemeClr val="tx1"/>
                </a:solidFill>
                <a:latin typeface="Lucida Calligraphy" panose="03010101010101010101" pitchFamily="66" charset="0"/>
                <a:ea typeface="+mn-ea"/>
                <a:cs typeface="Times New Roman" panose="02020603050405020304" pitchFamily="18" charset="0"/>
              </a:rPr>
              <a:t> younger brother Edward led a successful revolt against him. Edward captured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but did not kill him. Instead, he built a room around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in the </a:t>
            </a:r>
            <a:r>
              <a:rPr lang="en-US" sz="1400" kern="100" dirty="0" err="1">
                <a:solidFill>
                  <a:schemeClr val="tx1"/>
                </a:solidFill>
                <a:latin typeface="Lucida Calligraphy" panose="03010101010101010101" pitchFamily="66" charset="0"/>
                <a:ea typeface="+mn-ea"/>
                <a:cs typeface="Times New Roman" panose="02020603050405020304" pitchFamily="18" charset="0"/>
              </a:rPr>
              <a:t>Nieuwkerk</a:t>
            </a:r>
            <a:r>
              <a:rPr lang="en-US" sz="1400" kern="100" dirty="0">
                <a:solidFill>
                  <a:schemeClr val="tx1"/>
                </a:solidFill>
                <a:latin typeface="Lucida Calligraphy" panose="03010101010101010101" pitchFamily="66" charset="0"/>
                <a:ea typeface="+mn-ea"/>
                <a:cs typeface="Times New Roman" panose="02020603050405020304" pitchFamily="18" charset="0"/>
              </a:rPr>
              <a:t> castle and promised him he could regain his title and property as soon as he was able to leave the room.</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 </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This would not have been difficult for most people since the room had several windows and a door of near-normal size, and none was locked or barred. The problem was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Raynald’s</a:t>
            </a:r>
            <a:r>
              <a:rPr lang="en-US" sz="1400" kern="100" dirty="0">
                <a:solidFill>
                  <a:schemeClr val="tx1"/>
                </a:solidFill>
                <a:latin typeface="Lucida Calligraphy" panose="03010101010101010101" pitchFamily="66" charset="0"/>
                <a:ea typeface="+mn-ea"/>
                <a:cs typeface="Times New Roman" panose="02020603050405020304" pitchFamily="18" charset="0"/>
              </a:rPr>
              <a:t> size. To regain his freedom, he needed to lose weight. But Edward knew his older brother, and each day he sent a variety of delicious foods. Instead of dieting his way out of prison, </a:t>
            </a: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grew fatter.</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 </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When Duke Edward was accused of cruelty, he had a ready answer: “My brother is not a prisoner. He may leave when he so wills.”</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 </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err="1">
                <a:solidFill>
                  <a:schemeClr val="tx1"/>
                </a:solidFill>
                <a:latin typeface="Lucida Calligraphy" panose="03010101010101010101" pitchFamily="66" charset="0"/>
                <a:ea typeface="+mn-ea"/>
                <a:cs typeface="Times New Roman" panose="02020603050405020304" pitchFamily="18" charset="0"/>
              </a:rPr>
              <a:t>Raynald</a:t>
            </a:r>
            <a:r>
              <a:rPr lang="en-US" sz="1400" kern="100" dirty="0">
                <a:solidFill>
                  <a:schemeClr val="tx1"/>
                </a:solidFill>
                <a:latin typeface="Lucida Calligraphy" panose="03010101010101010101" pitchFamily="66" charset="0"/>
                <a:ea typeface="+mn-ea"/>
                <a:cs typeface="Times New Roman" panose="02020603050405020304" pitchFamily="18" charset="0"/>
              </a:rPr>
              <a:t> stayed in that room for ten years and wasn’t released until after Edward died in battle. By then his health was so ruined he died within a year … a prisoner of his own appetite.</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 </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gn="ctr" defTabSz="246888">
              <a:lnSpc>
                <a:spcPct val="90000"/>
              </a:lnSpc>
              <a:spcAft>
                <a:spcPts val="432"/>
              </a:spcAft>
            </a:pPr>
            <a:r>
              <a:rPr lang="en-US" sz="1400" kern="100" dirty="0">
                <a:solidFill>
                  <a:schemeClr val="tx1"/>
                </a:solidFill>
                <a:latin typeface="Lucida Calligraphy" panose="03010101010101010101" pitchFamily="66" charset="0"/>
                <a:ea typeface="+mn-ea"/>
                <a:cs typeface="Times New Roman" panose="02020603050405020304" pitchFamily="18" charset="0"/>
              </a:rPr>
              <a:t>Source unknown</a:t>
            </a:r>
            <a:endParaRPr lang="en-US" sz="1400" kern="100" dirty="0">
              <a:solidFill>
                <a:schemeClr val="tx1"/>
              </a:solidFill>
              <a:latin typeface="Calibri" panose="020F0502020204030204" pitchFamily="34" charset="0"/>
              <a:ea typeface="+mn-ea"/>
              <a:cs typeface="Times New Roman" panose="02020603050405020304" pitchFamily="18" charset="0"/>
            </a:endParaRPr>
          </a:p>
          <a:p>
            <a:pPr>
              <a:lnSpc>
                <a:spcPct val="90000"/>
              </a:lnSpc>
            </a:pPr>
            <a:endParaRPr lang="en-US" sz="500" dirty="0"/>
          </a:p>
        </p:txBody>
      </p:sp>
    </p:spTree>
    <p:extLst>
      <p:ext uri="{BB962C8B-B14F-4D97-AF65-F5344CB8AC3E}">
        <p14:creationId xmlns:p14="http://schemas.microsoft.com/office/powerpoint/2010/main" val="65920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5785D-DAB9-9A0A-936E-6D5BC014E341}"/>
              </a:ext>
            </a:extLst>
          </p:cNvPr>
          <p:cNvSpPr>
            <a:spLocks noGrp="1"/>
          </p:cNvSpPr>
          <p:nvPr>
            <p:ph idx="1"/>
          </p:nvPr>
        </p:nvSpPr>
        <p:spPr>
          <a:xfrm>
            <a:off x="838200" y="1049311"/>
            <a:ext cx="10515600" cy="5127652"/>
          </a:xfrm>
        </p:spPr>
        <p:txBody>
          <a:bodyPr>
            <a:normAutofit lnSpcReduction="10000"/>
          </a:bodyPr>
          <a:lstStyle/>
          <a:p>
            <a:pPr marL="0" indent="0">
              <a:buNone/>
            </a:pPr>
            <a:r>
              <a:rPr lang="en-US" sz="7200" kern="100" dirty="0">
                <a:effectLst/>
                <a:latin typeface="Bodoni MT Condensed" panose="02070606080606020203" pitchFamily="18" charset="0"/>
                <a:ea typeface="Calibri" panose="020F0502020204030204" pitchFamily="34" charset="0"/>
                <a:cs typeface="Times New Roman" panose="02020603050405020304" pitchFamily="18" charset="0"/>
              </a:rPr>
              <a:t>Starve </a:t>
            </a:r>
          </a:p>
          <a:p>
            <a:pPr marL="0" indent="0">
              <a:buNone/>
            </a:pPr>
            <a:r>
              <a:rPr lang="en-US" sz="7200" kern="100" dirty="0">
                <a:latin typeface="Bodoni MT Condensed" panose="02070606080606020203" pitchFamily="18" charset="0"/>
                <a:ea typeface="Calibri" panose="020F0502020204030204" pitchFamily="34" charset="0"/>
                <a:cs typeface="Times New Roman" panose="02020603050405020304" pitchFamily="18" charset="0"/>
              </a:rPr>
              <a:t>Y</a:t>
            </a:r>
            <a:r>
              <a:rPr lang="en-US" sz="7200" kern="100" dirty="0">
                <a:effectLst/>
                <a:latin typeface="Bodoni MT Condensed" panose="02070606080606020203" pitchFamily="18" charset="0"/>
                <a:ea typeface="Calibri" panose="020F0502020204030204" pitchFamily="34" charset="0"/>
                <a:cs typeface="Times New Roman" panose="02020603050405020304" pitchFamily="18" charset="0"/>
              </a:rPr>
              <a:t>our </a:t>
            </a:r>
          </a:p>
          <a:p>
            <a:pPr marL="0" indent="0">
              <a:buNone/>
            </a:pPr>
            <a:r>
              <a:rPr lang="en-US" sz="7200" kern="100" dirty="0">
                <a:effectLst/>
                <a:latin typeface="Bodoni MT Condensed" panose="02070606080606020203" pitchFamily="18" charset="0"/>
                <a:ea typeface="Calibri" panose="020F0502020204030204" pitchFamily="34" charset="0"/>
                <a:cs typeface="Times New Roman" panose="02020603050405020304" pitchFamily="18" charset="0"/>
              </a:rPr>
              <a:t>Fleshly</a:t>
            </a:r>
          </a:p>
          <a:p>
            <a:pPr marL="0" indent="0">
              <a:buNone/>
            </a:pPr>
            <a:r>
              <a:rPr lang="en-US" sz="7200" kern="100" dirty="0">
                <a:latin typeface="Bodoni MT Condensed" panose="02070606080606020203" pitchFamily="18" charset="0"/>
                <a:ea typeface="Calibri" panose="020F0502020204030204" pitchFamily="34" charset="0"/>
                <a:cs typeface="Times New Roman" panose="02020603050405020304" pitchFamily="18" charset="0"/>
              </a:rPr>
              <a:t>A</a:t>
            </a:r>
            <a:r>
              <a:rPr lang="en-US" sz="7200" kern="100" dirty="0">
                <a:effectLst/>
                <a:latin typeface="Bodoni MT Condensed" panose="02070606080606020203" pitchFamily="18" charset="0"/>
                <a:ea typeface="Calibri" panose="020F0502020204030204" pitchFamily="34" charset="0"/>
                <a:cs typeface="Times New Roman" panose="02020603050405020304" pitchFamily="18" charset="0"/>
              </a:rPr>
              <a:t>ppetites. </a:t>
            </a:r>
          </a:p>
          <a:p>
            <a:endParaRPr lang="en-US" dirty="0"/>
          </a:p>
        </p:txBody>
      </p:sp>
    </p:spTree>
    <p:extLst>
      <p:ext uri="{BB962C8B-B14F-4D97-AF65-F5344CB8AC3E}">
        <p14:creationId xmlns:p14="http://schemas.microsoft.com/office/powerpoint/2010/main" val="42107529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1723</TotalTime>
  <Words>691</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Bodoni MT Condensed</vt:lpstr>
      <vt:lpstr>Calibri</vt:lpstr>
      <vt:lpstr>Copperplate Gothic Light</vt:lpstr>
      <vt:lpstr>Garamond</vt:lpstr>
      <vt:lpstr>Lucida Calligraphy</vt:lpstr>
      <vt:lpstr>Wingdings</vt:lpstr>
      <vt:lpstr>Organic</vt:lpstr>
      <vt:lpstr>Crucify the Flesh </vt:lpstr>
      <vt:lpstr>Scripture References </vt:lpstr>
      <vt:lpstr>Where do you Find Yourself Today?</vt:lpstr>
      <vt:lpstr>Appetite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Anderson</dc:creator>
  <cp:lastModifiedBy>Jennifer Anderson</cp:lastModifiedBy>
  <cp:revision>2</cp:revision>
  <dcterms:created xsi:type="dcterms:W3CDTF">2024-07-20T22:20:52Z</dcterms:created>
  <dcterms:modified xsi:type="dcterms:W3CDTF">2024-07-22T03:04:52Z</dcterms:modified>
</cp:coreProperties>
</file>